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9" r:id="rId1"/>
    <p:sldMasterId id="2147483650" r:id="rId2"/>
  </p:sldMasterIdLst>
  <p:notesMasterIdLst>
    <p:notesMasterId r:id="rId27"/>
  </p:notesMasterIdLst>
  <p:handoutMasterIdLst>
    <p:handoutMasterId r:id="rId28"/>
  </p:handoutMasterIdLst>
  <p:sldIdLst>
    <p:sldId id="256" r:id="rId3"/>
    <p:sldId id="257" r:id="rId4"/>
    <p:sldId id="290" r:id="rId5"/>
    <p:sldId id="304" r:id="rId6"/>
    <p:sldId id="291" r:id="rId7"/>
    <p:sldId id="297" r:id="rId8"/>
    <p:sldId id="283" r:id="rId9"/>
    <p:sldId id="272" r:id="rId10"/>
    <p:sldId id="300" r:id="rId11"/>
    <p:sldId id="298" r:id="rId12"/>
    <p:sldId id="261" r:id="rId13"/>
    <p:sldId id="265" r:id="rId14"/>
    <p:sldId id="308" r:id="rId15"/>
    <p:sldId id="301" r:id="rId16"/>
    <p:sldId id="288" r:id="rId17"/>
    <p:sldId id="302" r:id="rId18"/>
    <p:sldId id="303" r:id="rId19"/>
    <p:sldId id="299" r:id="rId20"/>
    <p:sldId id="268" r:id="rId21"/>
    <p:sldId id="287" r:id="rId22"/>
    <p:sldId id="270" r:id="rId23"/>
    <p:sldId id="277" r:id="rId24"/>
    <p:sldId id="293" r:id="rId25"/>
    <p:sldId id="275" r:id="rId26"/>
  </p:sldIdLst>
  <p:sldSz cx="10080625" cy="7559675"/>
  <p:notesSz cx="7772400" cy="10058400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charset="0"/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WenQuanYi Zen Hei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D3AA"/>
    <a:srgbClr val="FF9300"/>
    <a:srgbClr val="009093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3"/>
    <p:restoredTop sz="83218"/>
  </p:normalViewPr>
  <p:slideViewPr>
    <p:cSldViewPr snapToGrid="0">
      <p:cViewPr>
        <p:scale>
          <a:sx n="100" d="100"/>
          <a:sy n="100" d="100"/>
        </p:scale>
        <p:origin x="1840" y="-80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NUL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402138" y="0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09D8E4-6F45-7642-803A-4949B7E4F4BB}" type="datetimeFigureOut">
              <a:rPr lang="en-US" smtClean="0"/>
              <a:t>1/25/16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402138" y="9553575"/>
            <a:ext cx="3368675" cy="5032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FD7CF0-F621-8545-9210-5B86782F01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73634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7613" cy="3770312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sp>
      <p:sp>
        <p:nvSpPr>
          <p:cNvPr id="4098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777875" y="4776788"/>
            <a:ext cx="6216650" cy="4524375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dt"/>
          </p:nvPr>
        </p:nvSpPr>
        <p:spPr bwMode="auto">
          <a:xfrm>
            <a:off x="4398963" y="0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ftr"/>
          </p:nvPr>
        </p:nvSpPr>
        <p:spPr bwMode="auto">
          <a:xfrm>
            <a:off x="0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endParaRPr lang="en-US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sldNum"/>
          </p:nvPr>
        </p:nvSpPr>
        <p:spPr bwMode="auto">
          <a:xfrm>
            <a:off x="4398963" y="9555163"/>
            <a:ext cx="3371850" cy="5016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tabLst>
                <a:tab pos="723900" algn="l"/>
                <a:tab pos="1447800" algn="l"/>
                <a:tab pos="2171700" algn="l"/>
                <a:tab pos="2895600" algn="l"/>
              </a:tabLst>
              <a:defRPr sz="1400">
                <a:solidFill>
                  <a:srgbClr val="000000"/>
                </a:solidFill>
                <a:latin typeface="Times New Roman" charset="0"/>
                <a:cs typeface="DejaVu Sans" charset="0"/>
              </a:defRPr>
            </a:lvl1pPr>
          </a:lstStyle>
          <a:p>
            <a:fld id="{DA6D85B7-2671-FE42-ADD1-065FB779BF4E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2585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charset="0"/>
      <a:defRPr sz="1200" kern="1200">
        <a:solidFill>
          <a:srgbClr val="000000"/>
        </a:solidFill>
        <a:latin typeface="Times New Roman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57AAAB5-AB01-5945-8D96-18986B74FE81}" type="slidenum">
              <a:rPr lang="en-US"/>
              <a:pPr/>
              <a:t>1</a:t>
            </a:fld>
            <a:endParaRPr lang="en-US"/>
          </a:p>
        </p:txBody>
      </p:sp>
      <p:sp>
        <p:nvSpPr>
          <p:cNvPr id="1843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3763625" y="-11796713"/>
            <a:ext cx="15730538" cy="11796713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843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-11798300" y="-11798300"/>
            <a:ext cx="11799888" cy="117998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spcBef>
                <a:spcPct val="0"/>
              </a:spcBef>
            </a:pPr>
            <a:endParaRPr lang="en-US" sz="1800" dirty="0">
              <a:latin typeface="Arial" charset="0"/>
              <a:cs typeface="WenQuanYi Zen Hei" charset="0"/>
            </a:endParaRPr>
          </a:p>
        </p:txBody>
      </p:sp>
      <p:sp>
        <p:nvSpPr>
          <p:cNvPr id="18435" name="Text Box 3"/>
          <p:cNvSpPr txBox="1">
            <a:spLocks noChangeArrowheads="1"/>
          </p:cNvSpPr>
          <p:nvPr/>
        </p:nvSpPr>
        <p:spPr bwMode="auto">
          <a:xfrm>
            <a:off x="-11798300" y="-11798300"/>
            <a:ext cx="11799888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hangingPunct="1">
              <a:lnSpc>
                <a:spcPct val="100000"/>
              </a:lnSpc>
            </a:pPr>
            <a:fld id="{5C07F444-AA0F-5D48-85B2-07F34F01CE8D}" type="slidenum">
              <a:rPr lang="en-US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1</a:t>
            </a:fld>
            <a:endParaRPr lang="en-US">
              <a:latin typeface="+mn-lt" charset="0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5962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382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B0CBFD70-5850-C945-AE20-11953F06D01D}" type="slidenum">
              <a:rPr lang="en-US"/>
              <a:pPr/>
              <a:t>11</a:t>
            </a:fld>
            <a:endParaRPr lang="en-US"/>
          </a:p>
        </p:txBody>
      </p:sp>
      <p:sp>
        <p:nvSpPr>
          <p:cNvPr id="2355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355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9828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916F2F-3084-9B4F-8923-11E908C04AC5}" type="slidenum">
              <a:rPr lang="en-US"/>
              <a:pPr/>
              <a:t>12</a:t>
            </a:fld>
            <a:endParaRPr lang="en-US"/>
          </a:p>
        </p:txBody>
      </p:sp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693727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916F2F-3084-9B4F-8923-11E908C04AC5}" type="slidenum">
              <a:rPr lang="en-US"/>
              <a:pPr/>
              <a:t>13</a:t>
            </a:fld>
            <a:endParaRPr lang="en-US"/>
          </a:p>
        </p:txBody>
      </p:sp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1268566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68916F2F-3084-9B4F-8923-11E908C04AC5}" type="slidenum">
              <a:rPr lang="en-US"/>
              <a:pPr/>
              <a:t>14</a:t>
            </a:fld>
            <a:endParaRPr lang="en-US"/>
          </a:p>
        </p:txBody>
      </p:sp>
      <p:sp>
        <p:nvSpPr>
          <p:cNvPr id="27649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7650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524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39BA27-3B11-1149-BE53-03E059C5F1BB}" type="slidenum">
              <a:rPr lang="en-US"/>
              <a:pPr/>
              <a:t>15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08326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39BA27-3B11-1149-BE53-03E059C5F1BB}" type="slidenum">
              <a:rPr lang="en-US"/>
              <a:pPr/>
              <a:t>16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1185843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1811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5939BA27-3B11-1149-BE53-03E059C5F1BB}" type="slidenum">
              <a:rPr lang="en-US"/>
              <a:pPr/>
              <a:t>18</a:t>
            </a:fld>
            <a:endParaRPr lang="en-US"/>
          </a:p>
        </p:txBody>
      </p:sp>
      <p:sp>
        <p:nvSpPr>
          <p:cNvPr id="28673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28674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7162680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D082CE16-5726-E748-B34A-1BD7BBFCC298}" type="slidenum">
              <a:rPr lang="en-US"/>
              <a:pPr/>
              <a:t>19</a:t>
            </a:fld>
            <a:endParaRPr lang="en-US"/>
          </a:p>
        </p:txBody>
      </p:sp>
      <p:sp>
        <p:nvSpPr>
          <p:cNvPr id="30721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1371600" y="763588"/>
            <a:ext cx="5029200" cy="377190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30722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777875" y="4776788"/>
            <a:ext cx="6218238" cy="4525962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baseline="0" dirty="0" smtClean="0"/>
          </a:p>
        </p:txBody>
      </p:sp>
    </p:spTree>
    <p:extLst>
      <p:ext uri="{BB962C8B-B14F-4D97-AF65-F5344CB8AC3E}">
        <p14:creationId xmlns:p14="http://schemas.microsoft.com/office/powerpoint/2010/main" val="2139091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6"/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4DC9B70D-AFCF-6041-B13D-E32B1802CC44}" type="slidenum">
              <a:rPr lang="en-US"/>
              <a:pPr/>
              <a:t>2</a:t>
            </a:fld>
            <a:endParaRPr lang="en-US"/>
          </a:p>
        </p:txBody>
      </p:sp>
      <p:sp>
        <p:nvSpPr>
          <p:cNvPr id="19457" name="Text Box 1"/>
          <p:cNvSpPr txBox="1">
            <a:spLocks noGrp="1" noRot="1" noChangeAspect="1" noChangeArrowheads="1"/>
          </p:cNvSpPr>
          <p:nvPr>
            <p:ph type="sldImg"/>
          </p:nvPr>
        </p:nvSpPr>
        <p:spPr bwMode="auto">
          <a:xfrm>
            <a:off x="-15335250" y="-12976225"/>
            <a:ext cx="17300575" cy="12976225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sp>
      <p:sp>
        <p:nvSpPr>
          <p:cNvPr id="19458" name="Text Box 2"/>
          <p:cNvSpPr txBox="1">
            <a:spLocks noGrp="1" noChangeArrowheads="1"/>
          </p:cNvSpPr>
          <p:nvPr>
            <p:ph type="body" idx="1"/>
          </p:nvPr>
        </p:nvSpPr>
        <p:spPr bwMode="auto">
          <a:xfrm>
            <a:off x="-11798300" y="-11798300"/>
            <a:ext cx="11799888" cy="117998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sz="1200">
                <a:solidFill>
                  <a:srgbClr val="000000"/>
                </a:solidFill>
                <a:latin typeface="Times New Roman" charset="0"/>
                <a:ea typeface="ＭＳ Ｐゴシック" charset="0"/>
              </a:defRPr>
            </a:lvl9pPr>
          </a:lstStyle>
          <a:p>
            <a:pPr eaLnBrk="1">
              <a:spcBef>
                <a:spcPct val="0"/>
              </a:spcBef>
            </a:pPr>
            <a:endParaRPr lang="en-US" sz="2000" baseline="0" dirty="0" smtClean="0">
              <a:latin typeface="Arial" charset="0"/>
              <a:cs typeface="WenQuanYi Zen Hei" charset="0"/>
            </a:endParaRPr>
          </a:p>
        </p:txBody>
      </p:sp>
      <p:sp>
        <p:nvSpPr>
          <p:cNvPr id="19459" name="Text Box 3"/>
          <p:cNvSpPr txBox="1">
            <a:spLocks noChangeArrowheads="1"/>
          </p:cNvSpPr>
          <p:nvPr/>
        </p:nvSpPr>
        <p:spPr bwMode="auto">
          <a:xfrm>
            <a:off x="-11798300" y="-11798300"/>
            <a:ext cx="11799888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hangingPunct="1">
              <a:lnSpc>
                <a:spcPct val="100000"/>
              </a:lnSpc>
            </a:pPr>
            <a:fld id="{71817135-158D-384A-A5C8-0E5384C4A31D}" type="slidenum">
              <a:rPr lang="en-US">
                <a:latin typeface="+mn-lt" charset="0"/>
                <a:cs typeface="+mn-ea" charset="0"/>
              </a:rPr>
              <a:pPr hangingPunct="1">
                <a:lnSpc>
                  <a:spcPct val="100000"/>
                </a:lnSpc>
              </a:pPr>
              <a:t>2</a:t>
            </a:fld>
            <a:endParaRPr lang="en-US">
              <a:latin typeface="+mn-lt" charset="0"/>
              <a:cs typeface="+mn-e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51344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4113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1748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773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0166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850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479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840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187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774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08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fld id="{DA6D85B7-2671-FE42-ADD1-065FB779BF4E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219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751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643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1604963"/>
            <a:ext cx="2017713" cy="39751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4963"/>
            <a:ext cx="5905500" cy="39751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8980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0" y="1905000"/>
            <a:ext cx="7237413" cy="14684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6" name="Rectangle 8"/>
          <p:cNvSpPr txBox="1">
            <a:spLocks noChangeArrowheads="1"/>
          </p:cNvSpPr>
          <p:nvPr userDrawn="1"/>
        </p:nvSpPr>
        <p:spPr bwMode="auto">
          <a:xfrm flipH="1">
            <a:off x="8807452" y="7019924"/>
            <a:ext cx="866773" cy="33337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kern="1200"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fld id="{84FC58B4-9035-5641-8717-BFBB1C6C1511}" type="slidenum">
              <a:rPr lang="en-US" baseline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baseline="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28428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3A7F9C1-B798-794E-B6F1-B919CB84A70C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4713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CFAB4279-0E4D-FE49-BB86-122ABE5917F4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8888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B3C4EBA-C0F4-EF41-AB4F-987107DF7B7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9770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41325" y="1031875"/>
            <a:ext cx="4540250" cy="5881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3975" y="1031875"/>
            <a:ext cx="4540250" cy="58816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079FCE9C-408C-2C49-A5E5-A13450ABBB4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215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FC5BC728-46C1-3F4E-9BE5-F44A72DB897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5284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6CB65E69-76BC-1F4F-B582-4D46E162D3B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5885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75F34572-F324-9C4C-BFBC-443117E00332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5629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1271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29018F01-FE76-F34D-AE03-3FDD2E7A54F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84484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9CF2518-4BCA-484D-B465-4BDABF09A9E9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92008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AEF9F2E3-82E7-A64B-A133-2A399EFB3D97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8194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366000" y="112713"/>
            <a:ext cx="2308225" cy="68008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41325" y="112713"/>
            <a:ext cx="6772275" cy="68008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idx="11"/>
          </p:nvPr>
        </p:nvSpPr>
        <p:spPr/>
        <p:txBody>
          <a:bodyPr/>
          <a:lstStyle>
            <a:lvl1pPr>
              <a:defRPr/>
            </a:lvl1pPr>
          </a:lstStyle>
          <a:p>
            <a:fld id="{8C39107C-54EC-C244-A062-044234A5E791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0692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31643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4963"/>
            <a:ext cx="3946525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56125" y="1604963"/>
            <a:ext cx="3946525" cy="39751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642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9426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8668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604940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4035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9561706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20" Type="http://schemas.openxmlformats.org/officeDocument/2006/relationships/image" Target="../media/image3.png"/><Relationship Id="rId21" Type="http://schemas.openxmlformats.org/officeDocument/2006/relationships/image" Target="../media/image4.png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vmlDrawing" Target="../drawings/vmlDrawing1.vml"/><Relationship Id="rId15" Type="http://schemas.openxmlformats.org/officeDocument/2006/relationships/oleObject" Target="../embeddings/oleObject1.bin"/><Relationship Id="rId16" Type="http://schemas.openxmlformats.org/officeDocument/2006/relationships/oleObject" Target="../embeddings/oleObject2.bin"/><Relationship Id="rId17" Type="http://schemas.openxmlformats.org/officeDocument/2006/relationships/oleObject" Target="../embeddings/oleObject3.bin"/><Relationship Id="rId18" Type="http://schemas.openxmlformats.org/officeDocument/2006/relationships/image" Target="../media/image1.jpeg"/><Relationship Id="rId1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3.xml"/><Relationship Id="rId12" Type="http://schemas.openxmlformats.org/officeDocument/2006/relationships/theme" Target="../theme/theme2.xml"/><Relationship Id="rId13" Type="http://schemas.openxmlformats.org/officeDocument/2006/relationships/vmlDrawing" Target="../drawings/vmlDrawing2.vml"/><Relationship Id="rId14" Type="http://schemas.openxmlformats.org/officeDocument/2006/relationships/oleObject" Target="../embeddings/oleObject4.bin"/><Relationship Id="rId15" Type="http://schemas.openxmlformats.org/officeDocument/2006/relationships/oleObject" Target="../embeddings/oleObject5.bin"/><Relationship Id="rId16" Type="http://schemas.openxmlformats.org/officeDocument/2006/relationships/image" Target="../media/image2.png"/><Relationship Id="rId17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049" name="AutoShape 1"/>
          <p:cNvGraphicFramePr>
            <a:graphicFrameLocks noChangeAspect="1"/>
          </p:cNvGraphicFramePr>
          <p:nvPr/>
        </p:nvGraphicFramePr>
        <p:xfrm>
          <a:off x="0" y="0"/>
          <a:ext cx="36513" cy="3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4" r:id="rId15" imgW="0" imgH="0" progId="">
                  <p:embed/>
                </p:oleObj>
              </mc:Choice>
              <mc:Fallback>
                <p:oleObj r:id="rId15" imgW="0" imgH="0" progId="">
                  <p:embed/>
                  <p:pic>
                    <p:nvPicPr>
                      <p:cNvPr id="0" name="AutoShap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6513" cy="36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0" name="Line 2" hidden="1"/>
          <p:cNvSpPr>
            <a:spLocks noChangeShapeType="1"/>
          </p:cNvSpPr>
          <p:nvPr/>
        </p:nvSpPr>
        <p:spPr bwMode="auto">
          <a:xfrm>
            <a:off x="0" y="850900"/>
            <a:ext cx="9144000" cy="1588"/>
          </a:xfrm>
          <a:prstGeom prst="line">
            <a:avLst/>
          </a:prstGeom>
          <a:noFill/>
          <a:ln w="12600">
            <a:solidFill>
              <a:srgbClr val="D55C0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51" name="AutoShape 3"/>
          <p:cNvGraphicFramePr>
            <a:graphicFrameLocks noChangeAspect="1"/>
          </p:cNvGraphicFramePr>
          <p:nvPr/>
        </p:nvGraphicFramePr>
        <p:xfrm>
          <a:off x="0" y="0"/>
          <a:ext cx="36513" cy="36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5" r:id="rId16" imgW="0" imgH="0" progId="">
                  <p:embed/>
                </p:oleObj>
              </mc:Choice>
              <mc:Fallback>
                <p:oleObj r:id="rId16" imgW="0" imgH="0" progId="">
                  <p:embed/>
                  <p:pic>
                    <p:nvPicPr>
                      <p:cNvPr id="0" name="AutoShap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36513" cy="36513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Line 4"/>
          <p:cNvSpPr>
            <a:spLocks noChangeShapeType="1"/>
          </p:cNvSpPr>
          <p:nvPr/>
        </p:nvSpPr>
        <p:spPr bwMode="auto">
          <a:xfrm>
            <a:off x="0" y="1143000"/>
            <a:ext cx="9144000" cy="1588"/>
          </a:xfrm>
          <a:prstGeom prst="line">
            <a:avLst/>
          </a:prstGeom>
          <a:noFill/>
          <a:ln w="19080">
            <a:solidFill>
              <a:srgbClr val="FF9933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2053" name="AutoShape 5"/>
          <p:cNvGraphicFramePr>
            <a:graphicFrameLocks noChangeAspect="1"/>
          </p:cNvGraphicFramePr>
          <p:nvPr/>
        </p:nvGraphicFramePr>
        <p:xfrm>
          <a:off x="0" y="0"/>
          <a:ext cx="990600" cy="495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46" r:id="rId17" imgW="0" imgH="0" progId="">
                  <p:embed/>
                </p:oleObj>
              </mc:Choice>
              <mc:Fallback>
                <p:oleObj r:id="rId17" imgW="0" imgH="0" progId="">
                  <p:embed/>
                  <p:pic>
                    <p:nvPicPr>
                      <p:cNvPr id="0" name="AutoShap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0"/>
                        <a:ext cx="990600" cy="4953000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7600" y="457200"/>
            <a:ext cx="1219200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55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295400" y="1905000"/>
            <a:ext cx="7237413" cy="146843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formatClick to edit Master title style</a:t>
            </a:r>
          </a:p>
        </p:txBody>
      </p:sp>
      <p:sp>
        <p:nvSpPr>
          <p:cNvPr id="2057" name="Text Box 9"/>
          <p:cNvSpPr txBox="1">
            <a:spLocks noChangeArrowheads="1"/>
          </p:cNvSpPr>
          <p:nvPr/>
        </p:nvSpPr>
        <p:spPr bwMode="auto">
          <a:xfrm>
            <a:off x="404813" y="6400800"/>
            <a:ext cx="2667000" cy="36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1588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3175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62" name="Rectangle 1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4963"/>
            <a:ext cx="8045450" cy="3975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0" tIns="24695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outline text format</a:t>
            </a:r>
          </a:p>
          <a:p>
            <a:pPr lvl="1"/>
            <a:r>
              <a:rPr lang="en-GB"/>
              <a:t>Second Outline Level</a:t>
            </a:r>
          </a:p>
          <a:p>
            <a:pPr lvl="2"/>
            <a:r>
              <a:rPr lang="en-GB"/>
              <a:t>Third Outline Level</a:t>
            </a:r>
          </a:p>
          <a:p>
            <a:pPr lvl="3"/>
            <a:r>
              <a:rPr lang="en-GB"/>
              <a:t>Fourth Outline Level</a:t>
            </a:r>
          </a:p>
          <a:p>
            <a:pPr lvl="4"/>
            <a:r>
              <a:rPr lang="en-GB"/>
              <a:t>Fifth Outline Level</a:t>
            </a:r>
          </a:p>
          <a:p>
            <a:pPr lvl="4"/>
            <a:r>
              <a:rPr lang="en-GB"/>
              <a:t>Sixth Outline Level</a:t>
            </a:r>
          </a:p>
          <a:p>
            <a:pPr lvl="4"/>
            <a:r>
              <a:rPr lang="en-GB"/>
              <a:t>Seventh Outline Level</a:t>
            </a:r>
          </a:p>
        </p:txBody>
      </p:sp>
      <p:pic>
        <p:nvPicPr>
          <p:cNvPr id="2063" name="Picture 15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"/>
            <a:ext cx="1588" cy="1790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64" name="Picture 16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762000"/>
            <a:ext cx="317500" cy="20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2065" name="Picture 17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90600" cy="495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20" name="Rectangle 8"/>
          <p:cNvSpPr txBox="1">
            <a:spLocks noChangeArrowheads="1"/>
          </p:cNvSpPr>
          <p:nvPr userDrawn="1"/>
        </p:nvSpPr>
        <p:spPr bwMode="auto">
          <a:xfrm flipH="1">
            <a:off x="8807452" y="7019924"/>
            <a:ext cx="866773" cy="33337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defPPr>
              <a:defRPr lang="en-GB"/>
            </a:defPPr>
            <a:lvl1pPr algn="l" defTabSz="457200" rtl="0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kern="1200">
                <a:solidFill>
                  <a:srgbClr val="000000"/>
                </a:solidFill>
                <a:latin typeface="Arial" charset="0"/>
                <a:ea typeface="ＭＳ Ｐゴシック" charset="0"/>
                <a:cs typeface="DejaVu Sans" charset="0"/>
              </a:defRPr>
            </a:lvl1pPr>
            <a:lvl2pPr marL="742950" indent="-28575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 marL="11430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 marL="16002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 marL="2057400" indent="-228600" algn="l" defTabSz="457200" rtl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2860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7432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2004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657600" algn="l" defTabSz="4572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fld id="{84FC58B4-9035-5641-8717-BFBB1C6C1511}" type="slidenum">
              <a:rPr lang="en-US" baseline="0" smtClean="0">
                <a:solidFill>
                  <a:schemeClr val="bg1">
                    <a:lumMod val="50000"/>
                  </a:schemeClr>
                </a:solidFill>
              </a:rPr>
              <a:pPr/>
              <a:t>‹#›</a:t>
            </a:fld>
            <a:endParaRPr lang="en-US" baseline="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Date Placeholder 3"/>
          <p:cNvSpPr>
            <a:spLocks noGrp="1"/>
          </p:cNvSpPr>
          <p:nvPr>
            <p:ph type="dt" idx="2"/>
          </p:nvPr>
        </p:nvSpPr>
        <p:spPr>
          <a:xfrm flipH="1">
            <a:off x="450850" y="7024687"/>
            <a:ext cx="1057275" cy="323850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84" r:id="rId12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marL="11430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marL="16002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marL="20574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charset="0"/>
        <a:defRPr sz="28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Arial" charset="0"/>
        </a:defRPr>
      </a:lvl2pPr>
      <a:lvl3pPr marL="1143000" indent="-228600" algn="l" defTabSz="457200" rtl="0" fontAlgn="base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Arial" charset="0"/>
        </a:defRPr>
      </a:lvl3pPr>
      <a:lvl4pPr marL="1600200" indent="-228600" algn="l" defTabSz="457200" rtl="0" fontAlgn="base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charset="0"/>
        <a:defRPr sz="1600">
          <a:solidFill>
            <a:srgbClr val="000000"/>
          </a:solidFill>
          <a:latin typeface="+mn-lt"/>
          <a:ea typeface="+mn-ea"/>
          <a:cs typeface="Arial" charset="0"/>
        </a:defRPr>
      </a:lvl4pPr>
      <a:lvl5pPr marL="20574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Arial" charset="0"/>
        </a:defRPr>
      </a:lvl5pPr>
      <a:lvl6pPr marL="25146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Arial" charset="0"/>
        </a:defRPr>
      </a:lvl6pPr>
      <a:lvl7pPr marL="29718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Arial" charset="0"/>
        </a:defRPr>
      </a:lvl7pPr>
      <a:lvl8pPr marL="34290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Arial" charset="0"/>
        </a:defRPr>
      </a:lvl8pPr>
      <a:lvl9pPr marL="3886200" indent="-228600" algn="l" defTabSz="457200" rtl="0" fontAlgn="base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073" name="AutoShape 1"/>
          <p:cNvGraphicFramePr>
            <a:graphicFrameLocks noChangeAspect="1"/>
          </p:cNvGraphicFramePr>
          <p:nvPr/>
        </p:nvGraphicFramePr>
        <p:xfrm>
          <a:off x="428625" y="344488"/>
          <a:ext cx="9525" cy="1984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5" r:id="rId14" imgW="0" imgH="0" progId="">
                  <p:embed/>
                </p:oleObj>
              </mc:Choice>
              <mc:Fallback>
                <p:oleObj r:id="rId14" imgW="0" imgH="0" progId="">
                  <p:embed/>
                  <p:pic>
                    <p:nvPicPr>
                      <p:cNvPr id="0" name="AutoShap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625" y="344488"/>
                        <a:ext cx="9525" cy="1984375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4" name="Line 2"/>
          <p:cNvSpPr>
            <a:spLocks noChangeShapeType="1"/>
          </p:cNvSpPr>
          <p:nvPr/>
        </p:nvSpPr>
        <p:spPr bwMode="auto">
          <a:xfrm>
            <a:off x="0" y="938213"/>
            <a:ext cx="10080625" cy="1587"/>
          </a:xfrm>
          <a:prstGeom prst="line">
            <a:avLst/>
          </a:prstGeom>
          <a:noFill/>
          <a:ln w="12600">
            <a:solidFill>
              <a:srgbClr val="D55C0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aphicFrame>
        <p:nvGraphicFramePr>
          <p:cNvPr id="3075" name="AutoShape 3"/>
          <p:cNvGraphicFramePr>
            <a:graphicFrameLocks noChangeAspect="1"/>
          </p:cNvGraphicFramePr>
          <p:nvPr/>
        </p:nvGraphicFramePr>
        <p:xfrm>
          <a:off x="252413" y="852488"/>
          <a:ext cx="358775" cy="22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6" r:id="rId15" imgW="0" imgH="0" progId="">
                  <p:embed/>
                </p:oleObj>
              </mc:Choice>
              <mc:Fallback>
                <p:oleObj r:id="rId15" imgW="0" imgH="0" progId="">
                  <p:embed/>
                  <p:pic>
                    <p:nvPicPr>
                      <p:cNvPr id="0" name="AutoShap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413" y="852488"/>
                        <a:ext cx="358775" cy="227012"/>
                      </a:xfrm>
                      <a:prstGeom prst="rect">
                        <a:avLst/>
                      </a:prstGeom>
                      <a:noFill/>
                      <a:effectLst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 xmlns="">
                            <a:effectLst>
                              <a:outerShdw blurRad="63500" dist="38099" dir="2700000" algn="ctr" rotWithShape="0">
                                <a:srgbClr val="000000">
                                  <a:alpha val="74998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76250" y="112713"/>
            <a:ext cx="9117013" cy="7874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/>
              <a:t>Click to edit the title text formatClick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41325" y="1031875"/>
            <a:ext cx="9232900" cy="5881688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the outline text format</a:t>
            </a:r>
          </a:p>
          <a:p>
            <a:pPr lvl="1"/>
            <a:r>
              <a:rPr lang="en-GB" dirty="0"/>
              <a:t>Second Outline Level</a:t>
            </a:r>
          </a:p>
          <a:p>
            <a:pPr lvl="2"/>
            <a:r>
              <a:rPr lang="en-GB" dirty="0"/>
              <a:t>Third Outline Level</a:t>
            </a:r>
          </a:p>
          <a:p>
            <a:pPr lvl="3"/>
            <a:r>
              <a:rPr lang="en-GB" dirty="0"/>
              <a:t>Fourth Outline Level</a:t>
            </a:r>
          </a:p>
          <a:p>
            <a:pPr lvl="4"/>
            <a:r>
              <a:rPr lang="en-GB" dirty="0"/>
              <a:t>Fifth Outline Level</a:t>
            </a:r>
          </a:p>
          <a:p>
            <a:pPr lvl="4"/>
            <a:r>
              <a:rPr lang="en-GB" dirty="0"/>
              <a:t>Sixth Outline Level</a:t>
            </a:r>
          </a:p>
          <a:p>
            <a:pPr lvl="0"/>
            <a:r>
              <a:rPr lang="en-GB" dirty="0"/>
              <a:t>Seventh Outline </a:t>
            </a:r>
            <a:r>
              <a:rPr lang="en-GB" dirty="0" err="1"/>
              <a:t>LevelClick</a:t>
            </a:r>
            <a:r>
              <a:rPr lang="en-GB" dirty="0"/>
              <a:t>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1"/>
            <a:r>
              <a:rPr lang="en-GB" dirty="0"/>
              <a:t>Third level</a:t>
            </a:r>
          </a:p>
          <a:p>
            <a:pPr lvl="2"/>
            <a:r>
              <a:rPr lang="en-GB" dirty="0"/>
              <a:t>Fourth level</a:t>
            </a:r>
          </a:p>
          <a:p>
            <a:pPr lvl="3"/>
            <a:r>
              <a:rPr lang="en-GB" dirty="0"/>
              <a:t>Fifth </a:t>
            </a:r>
            <a:r>
              <a:rPr lang="en-GB" dirty="0" smtClean="0"/>
              <a:t>level</a:t>
            </a:r>
            <a:endParaRPr lang="en-GB" dirty="0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dt"/>
          </p:nvPr>
        </p:nvSpPr>
        <p:spPr bwMode="auto">
          <a:xfrm flipH="1">
            <a:off x="441325" y="7024687"/>
            <a:ext cx="1057275" cy="32385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baseline="0">
                <a:solidFill>
                  <a:schemeClr val="bg1">
                    <a:lumMod val="50000"/>
                  </a:schemeClr>
                </a:solidFill>
                <a:cs typeface="DejaVu Sans" charset="0"/>
              </a:defRPr>
            </a:lvl1pPr>
          </a:lstStyle>
          <a:p>
            <a:endParaRPr lang="en-US" dirty="0"/>
          </a:p>
        </p:txBody>
      </p:sp>
      <p:sp>
        <p:nvSpPr>
          <p:cNvPr id="3079" name="Text Box 7"/>
          <p:cNvSpPr txBox="1">
            <a:spLocks noChangeArrowheads="1"/>
          </p:cNvSpPr>
          <p:nvPr/>
        </p:nvSpPr>
        <p:spPr bwMode="auto">
          <a:xfrm>
            <a:off x="-11798300" y="-11798300"/>
            <a:ext cx="11799888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080" name="Rectangle 8"/>
          <p:cNvSpPr>
            <a:spLocks noGrp="1" noChangeArrowheads="1"/>
          </p:cNvSpPr>
          <p:nvPr>
            <p:ph type="sldNum"/>
          </p:nvPr>
        </p:nvSpPr>
        <p:spPr bwMode="auto">
          <a:xfrm flipH="1">
            <a:off x="8807452" y="7019924"/>
            <a:ext cx="866773" cy="333376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0000" tIns="45000" rIns="90000" bIns="45000" numCol="1" anchor="t" anchorCtr="0" compatLnSpc="1">
            <a:prstTxWarp prst="textNoShape">
              <a:avLst/>
            </a:prstTxWarp>
          </a:bodyPr>
          <a:lstStyle>
            <a:lvl1pPr hangingPunct="1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 baseline="0">
                <a:solidFill>
                  <a:schemeClr val="bg1">
                    <a:lumMod val="50000"/>
                  </a:schemeClr>
                </a:solidFill>
                <a:cs typeface="DejaVu Sans" charset="0"/>
              </a:defRPr>
            </a:lvl1pPr>
          </a:lstStyle>
          <a:p>
            <a:fld id="{84FC58B4-9035-5641-8717-BFBB1C6C151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081" name="Picture 9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36550"/>
            <a:ext cx="1588" cy="197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82" name="Picture 10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39788"/>
            <a:ext cx="349250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83" name="Picture 11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336550"/>
            <a:ext cx="1588" cy="1973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3084" name="Picture 12"/>
          <p:cNvPicPr>
            <a:picLocks noChangeAspect="1" noChangeArrowheads="1"/>
          </p:cNvPicPr>
          <p:nvPr/>
        </p:nvPicPr>
        <p:blipFill>
          <a:blip r:embed="rId17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413" y="839788"/>
            <a:ext cx="349250" cy="22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j-lt"/>
          <a:ea typeface="+mj-ea"/>
          <a:cs typeface="+mj-cs"/>
        </a:defRPr>
      </a:lvl1pPr>
      <a:lvl2pPr marL="742950" indent="-28575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2pPr>
      <a:lvl3pPr marL="11430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3pPr>
      <a:lvl4pPr marL="16002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4pPr>
      <a:lvl5pPr marL="20574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5pPr>
      <a:lvl6pPr marL="25146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6pPr>
      <a:lvl7pPr marL="29718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7pPr>
      <a:lvl8pPr marL="34290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8pPr>
      <a:lvl9pPr marL="3886200" indent="-228600" algn="l" defTabSz="457200" rtl="0" fontAlgn="base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fontAlgn="base">
        <a:lnSpc>
          <a:spcPct val="93000"/>
        </a:lnSpc>
        <a:spcBef>
          <a:spcPct val="0"/>
        </a:spcBef>
        <a:spcAft>
          <a:spcPts val="1563"/>
        </a:spcAft>
        <a:buClr>
          <a:srgbClr val="000000"/>
        </a:buClr>
        <a:buSzPct val="100000"/>
        <a:buFont typeface="Times New Roman" charset="0"/>
        <a:defRPr sz="31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fontAlgn="base">
        <a:lnSpc>
          <a:spcPct val="93000"/>
        </a:lnSpc>
        <a:spcBef>
          <a:spcPct val="0"/>
        </a:spcBef>
        <a:spcAft>
          <a:spcPts val="1250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Arial" charset="0"/>
        </a:defRPr>
      </a:lvl2pPr>
      <a:lvl3pPr marL="1143000" indent="-228600" algn="l" defTabSz="457200" rtl="0" fontAlgn="base">
        <a:lnSpc>
          <a:spcPct val="93000"/>
        </a:lnSpc>
        <a:spcBef>
          <a:spcPct val="0"/>
        </a:spcBef>
        <a:spcAft>
          <a:spcPts val="938"/>
        </a:spcAft>
        <a:buClr>
          <a:srgbClr val="000000"/>
        </a:buClr>
        <a:buSzPct val="100000"/>
        <a:buFont typeface="Times New Roman" charset="0"/>
        <a:defRPr sz="2000">
          <a:solidFill>
            <a:srgbClr val="000000"/>
          </a:solidFill>
          <a:latin typeface="+mn-lt"/>
          <a:ea typeface="+mn-ea"/>
          <a:cs typeface="Arial" charset="0"/>
        </a:defRPr>
      </a:lvl3pPr>
      <a:lvl4pPr marL="1600200" indent="-228600" algn="l" defTabSz="457200" rtl="0" fontAlgn="base">
        <a:lnSpc>
          <a:spcPct val="93000"/>
        </a:lnSpc>
        <a:spcBef>
          <a:spcPct val="0"/>
        </a:spcBef>
        <a:spcAft>
          <a:spcPts val="625"/>
        </a:spcAft>
        <a:buClr>
          <a:srgbClr val="000000"/>
        </a:buClr>
        <a:buSzPct val="100000"/>
        <a:buFont typeface="Times New Roman" charset="0"/>
        <a:defRPr>
          <a:solidFill>
            <a:srgbClr val="000000"/>
          </a:solidFill>
          <a:latin typeface="+mn-lt"/>
          <a:ea typeface="+mn-ea"/>
          <a:cs typeface="Arial" charset="0"/>
        </a:defRPr>
      </a:lvl4pPr>
      <a:lvl5pPr marL="2057400" indent="-228600" algn="l" defTabSz="457200" rtl="0" fontAlgn="base">
        <a:lnSpc>
          <a:spcPct val="93000"/>
        </a:lnSpc>
        <a:spcBef>
          <a:spcPct val="0"/>
        </a:spcBef>
        <a:spcAft>
          <a:spcPts val="313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Arial" charset="0"/>
        </a:defRPr>
      </a:lvl5pPr>
      <a:lvl6pPr marL="2514600" indent="-228600" algn="l" defTabSz="457200" rtl="0" fontAlgn="base">
        <a:lnSpc>
          <a:spcPct val="93000"/>
        </a:lnSpc>
        <a:spcBef>
          <a:spcPct val="0"/>
        </a:spcBef>
        <a:spcAft>
          <a:spcPts val="313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Arial" charset="0"/>
        </a:defRPr>
      </a:lvl6pPr>
      <a:lvl7pPr marL="2971800" indent="-228600" algn="l" defTabSz="457200" rtl="0" fontAlgn="base">
        <a:lnSpc>
          <a:spcPct val="93000"/>
        </a:lnSpc>
        <a:spcBef>
          <a:spcPct val="0"/>
        </a:spcBef>
        <a:spcAft>
          <a:spcPts val="313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Arial" charset="0"/>
        </a:defRPr>
      </a:lvl7pPr>
      <a:lvl8pPr marL="3429000" indent="-228600" algn="l" defTabSz="457200" rtl="0" fontAlgn="base">
        <a:lnSpc>
          <a:spcPct val="93000"/>
        </a:lnSpc>
        <a:spcBef>
          <a:spcPct val="0"/>
        </a:spcBef>
        <a:spcAft>
          <a:spcPts val="313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Arial" charset="0"/>
        </a:defRPr>
      </a:lvl8pPr>
      <a:lvl9pPr marL="3886200" indent="-228600" algn="l" defTabSz="457200" rtl="0" fontAlgn="base">
        <a:lnSpc>
          <a:spcPct val="93000"/>
        </a:lnSpc>
        <a:spcBef>
          <a:spcPct val="0"/>
        </a:spcBef>
        <a:spcAft>
          <a:spcPts val="313"/>
        </a:spcAft>
        <a:buClr>
          <a:srgbClr val="000000"/>
        </a:buClr>
        <a:buSzPct val="100000"/>
        <a:buFont typeface="Times New Roman" charset="0"/>
        <a:defRPr sz="2200">
          <a:solidFill>
            <a:srgbClr val="000000"/>
          </a:solidFill>
          <a:latin typeface="+mn-lt"/>
          <a:ea typeface="+mn-ea"/>
          <a:cs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3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0.png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4.emf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7" Type="http://schemas.openxmlformats.org/officeDocument/2006/relationships/image" Target="../media/image29.em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4" Type="http://schemas.openxmlformats.org/officeDocument/2006/relationships/image" Target="../media/image31.em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4" Type="http://schemas.openxmlformats.org/officeDocument/2006/relationships/image" Target="../media/image11.em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Rectangle 1"/>
          <p:cNvSpPr>
            <a:spLocks noGrp="1" noChangeArrowheads="1"/>
          </p:cNvSpPr>
          <p:nvPr>
            <p:ph type="subTitle" idx="4294967295"/>
          </p:nvPr>
        </p:nvSpPr>
        <p:spPr>
          <a:xfrm>
            <a:off x="1260762" y="3880264"/>
            <a:ext cx="7486651" cy="2700650"/>
          </a:xfrm>
          <a:ln/>
        </p:spPr>
        <p:txBody>
          <a:bodyPr lIns="91440" tIns="45720" rIns="91440" bIns="45720"/>
          <a:lstStyle/>
          <a:p>
            <a:pPr marL="0" indent="0" algn="ctr">
              <a:lnSpc>
                <a:spcPct val="100000"/>
              </a:lnSpc>
              <a:spcBef>
                <a:spcPts val="4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2400" dirty="0" err="1"/>
              <a:t>Yibo</a:t>
            </a:r>
            <a:r>
              <a:rPr lang="en-US" sz="2400" dirty="0"/>
              <a:t> </a:t>
            </a:r>
            <a:r>
              <a:rPr lang="en-US" sz="2400" dirty="0" smtClean="0"/>
              <a:t>Lin</a:t>
            </a:r>
            <a:r>
              <a:rPr lang="en-US" sz="2400" baseline="30000" dirty="0" smtClean="0"/>
              <a:t>1</a:t>
            </a:r>
            <a:r>
              <a:rPr lang="en-US" sz="2400" dirty="0" smtClean="0"/>
              <a:t>, </a:t>
            </a:r>
            <a:r>
              <a:rPr lang="en-US" sz="2400" dirty="0" err="1"/>
              <a:t>Bei</a:t>
            </a:r>
            <a:r>
              <a:rPr lang="en-US" sz="2400" dirty="0"/>
              <a:t> </a:t>
            </a:r>
            <a:r>
              <a:rPr lang="en-US" sz="2400" dirty="0" smtClean="0"/>
              <a:t>Yu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, Yi Zou</a:t>
            </a:r>
            <a:r>
              <a:rPr lang="en-US" sz="2400" baseline="30000" dirty="0" smtClean="0"/>
              <a:t>1,3</a:t>
            </a:r>
            <a:r>
              <a:rPr lang="en-US" sz="2400" dirty="0" smtClean="0"/>
              <a:t>, </a:t>
            </a:r>
            <a:r>
              <a:rPr lang="en-US" sz="2400" dirty="0" err="1" smtClean="0"/>
              <a:t>Zhuo</a:t>
            </a:r>
            <a:r>
              <a:rPr lang="en-US" sz="2400" dirty="0" smtClean="0"/>
              <a:t> Li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, </a:t>
            </a:r>
          </a:p>
          <a:p>
            <a:pPr marL="0" indent="0" algn="ctr">
              <a:lnSpc>
                <a:spcPct val="100000"/>
              </a:lnSpc>
              <a:spcBef>
                <a:spcPts val="4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2400" dirty="0" smtClean="0"/>
              <a:t>Charles J. Alpert</a:t>
            </a:r>
            <a:r>
              <a:rPr lang="en-US" sz="2400" baseline="30000" dirty="0" smtClean="0"/>
              <a:t>4</a:t>
            </a:r>
            <a:r>
              <a:rPr lang="en-US" sz="2400" dirty="0" smtClean="0"/>
              <a:t>, and </a:t>
            </a:r>
            <a:r>
              <a:rPr lang="en-US" sz="2400" b="1" dirty="0" smtClean="0"/>
              <a:t>David </a:t>
            </a:r>
            <a:r>
              <a:rPr lang="en-US" sz="2400" b="1" dirty="0"/>
              <a:t>Z. </a:t>
            </a:r>
            <a:r>
              <a:rPr lang="en-US" sz="2400" b="1" dirty="0" smtClean="0"/>
              <a:t>Pan</a:t>
            </a:r>
            <a:r>
              <a:rPr lang="en-US" sz="2400" baseline="30000" dirty="0" smtClean="0"/>
              <a:t>1</a:t>
            </a:r>
          </a:p>
          <a:p>
            <a:pPr marL="0" indent="0" algn="ctr">
              <a:lnSpc>
                <a:spcPct val="100000"/>
              </a:lnSpc>
              <a:spcBef>
                <a:spcPts val="4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endParaRPr lang="en-US" sz="2400" baseline="30000" dirty="0" smtClean="0"/>
          </a:p>
          <a:p>
            <a:pPr marL="0" indent="0" algn="ctr">
              <a:lnSpc>
                <a:spcPct val="100000"/>
              </a:lnSpc>
              <a:spcBef>
                <a:spcPts val="4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2000" baseline="30000" dirty="0" smtClean="0"/>
              <a:t>1</a:t>
            </a:r>
            <a:r>
              <a:rPr lang="en-US" sz="2000" dirty="0" smtClean="0"/>
              <a:t>ECE Department, University </a:t>
            </a:r>
            <a:r>
              <a:rPr lang="en-US" sz="2000" dirty="0"/>
              <a:t>of Texas at </a:t>
            </a:r>
            <a:r>
              <a:rPr lang="en-US" sz="2000" dirty="0" smtClean="0"/>
              <a:t>Austin</a:t>
            </a:r>
          </a:p>
          <a:p>
            <a:pPr marL="0" indent="0" algn="ctr">
              <a:lnSpc>
                <a:spcPct val="100000"/>
              </a:lnSpc>
              <a:spcBef>
                <a:spcPts val="4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2000" baseline="30000" dirty="0" smtClean="0"/>
              <a:t>2</a:t>
            </a:r>
            <a:r>
              <a:rPr lang="en-US" sz="2000" dirty="0" smtClean="0"/>
              <a:t>CSE Department, Chinese University of Hong Kong</a:t>
            </a:r>
          </a:p>
          <a:p>
            <a:pPr marL="0" indent="0" algn="ctr">
              <a:lnSpc>
                <a:spcPct val="100000"/>
              </a:lnSpc>
              <a:spcBef>
                <a:spcPts val="4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2400" baseline="30000" dirty="0" smtClean="0"/>
              <a:t>3</a:t>
            </a:r>
            <a:r>
              <a:rPr lang="en-US" sz="2000" dirty="0" smtClean="0"/>
              <a:t>CEAS Department, Nanjing University</a:t>
            </a:r>
          </a:p>
          <a:p>
            <a:pPr marL="0" indent="0" algn="ctr">
              <a:lnSpc>
                <a:spcPct val="100000"/>
              </a:lnSpc>
              <a:spcBef>
                <a:spcPts val="488"/>
              </a:spcBef>
              <a:spcAft>
                <a:spcPct val="0"/>
              </a:spcAft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</a:tabLst>
            </a:pPr>
            <a:r>
              <a:rPr lang="en-US" sz="2400" baseline="30000" dirty="0" smtClean="0"/>
              <a:t>4</a:t>
            </a:r>
            <a:r>
              <a:rPr lang="en-US" sz="2000" dirty="0" smtClean="0"/>
              <a:t>Cadenace Design Systems, Inc.</a:t>
            </a:r>
            <a:endParaRPr lang="en-US" sz="2000" dirty="0"/>
          </a:p>
        </p:txBody>
      </p:sp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17010" y="1905000"/>
            <a:ext cx="8631382" cy="1470025"/>
          </a:xfrm>
          <a:ln/>
        </p:spPr>
        <p:txBody>
          <a:bodyPr/>
          <a:lstStyle/>
          <a:p>
            <a:pPr algn="ctr"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</a:tabLst>
            </a:pPr>
            <a:r>
              <a:rPr lang="en-US" sz="3600" b="1" dirty="0" smtClean="0">
                <a:solidFill>
                  <a:srgbClr val="333399"/>
                </a:solidFill>
                <a:latin typeface="Arial Black" charset="0"/>
              </a:rPr>
              <a:t>Stitch </a:t>
            </a:r>
            <a:r>
              <a:rPr lang="en-US" sz="3600" b="1" dirty="0">
                <a:solidFill>
                  <a:srgbClr val="333399"/>
                </a:solidFill>
                <a:latin typeface="Arial Black" charset="0"/>
              </a:rPr>
              <a:t>Aware Detailed Placement </a:t>
            </a:r>
            <a:r>
              <a:rPr lang="en-US" sz="3600" b="1" dirty="0" smtClean="0">
                <a:solidFill>
                  <a:srgbClr val="333399"/>
                </a:solidFill>
                <a:latin typeface="Arial Black" charset="0"/>
              </a:rPr>
              <a:t>for Multiple E-Beam Lithography</a:t>
            </a:r>
            <a:endParaRPr lang="en-US" sz="3600" b="1" dirty="0">
              <a:solidFill>
                <a:srgbClr val="333399"/>
              </a:solidFill>
              <a:latin typeface="Arial Black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404754" y="6897585"/>
            <a:ext cx="5570756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FF"/>
                </a:solidFill>
              </a:rPr>
              <a:t>This work is supported in part by NSF and SRC</a:t>
            </a:r>
            <a:endParaRPr lang="en-US" sz="2000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Dangerous Site Representation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A cell is divided into sites (poly pitch)</a:t>
            </a:r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  <a:defRPr/>
            </a:pPr>
            <a:r>
              <a:rPr lang="en-US" dirty="0" smtClean="0"/>
              <a:t>Sites that contain susceptible segments are marked as “dangerous sites”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7949" y="2793999"/>
            <a:ext cx="4362450" cy="447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2199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476250" y="112713"/>
            <a:ext cx="9118600" cy="788987"/>
          </a:xfrm>
          <a:ln/>
        </p:spPr>
        <p:txBody>
          <a:bodyPr lIns="0" tIns="0" rIns="0" bIns="0"/>
          <a:lstStyle/>
          <a:p>
            <a:pPr>
              <a:lnSpc>
                <a:spcPct val="11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 dirty="0">
                <a:solidFill>
                  <a:srgbClr val="333399"/>
                </a:solidFill>
                <a:latin typeface="Arial Black" charset="0"/>
              </a:rPr>
              <a:t>Problem </a:t>
            </a:r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Formulation</a:t>
            </a:r>
            <a:endParaRPr lang="en-US" sz="3200" dirty="0">
              <a:solidFill>
                <a:srgbClr val="333399"/>
              </a:solidFill>
              <a:latin typeface="Arial Black" charset="0"/>
            </a:endParaRP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1325" y="1031875"/>
            <a:ext cx="9234488" cy="3641725"/>
          </a:xfrm>
          <a:ln/>
        </p:spPr>
        <p:txBody>
          <a:bodyPr lIns="0" tIns="27342" rIns="0" bIns="0"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Input</a:t>
            </a:r>
          </a:p>
          <a:p>
            <a:pPr marL="882650" lvl="1" indent="-342900">
              <a:buSzPct val="75000"/>
              <a:buFont typeface="Arial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Initial placement</a:t>
            </a:r>
          </a:p>
          <a:p>
            <a:pPr marL="882650" lvl="1" indent="-342900">
              <a:buSzPct val="75000"/>
              <a:buFont typeface="Arial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Dangerous site information for each standard cell (precomputed)</a:t>
            </a:r>
            <a:endParaRPr lang="en-US" dirty="0"/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Output</a:t>
            </a:r>
          </a:p>
          <a:p>
            <a:pPr marL="882650" lvl="1" indent="-342900">
              <a:buSzPct val="75000"/>
              <a:buFont typeface="Arial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/>
              <a:t>New placement with </a:t>
            </a:r>
            <a:r>
              <a:rPr lang="en-US" dirty="0" smtClean="0"/>
              <a:t>optimized </a:t>
            </a:r>
            <a:r>
              <a:rPr lang="en-US" dirty="0" err="1" smtClean="0"/>
              <a:t>wirelength</a:t>
            </a:r>
            <a:r>
              <a:rPr lang="en-US" dirty="0" smtClean="0"/>
              <a:t> and </a:t>
            </a:r>
            <a:r>
              <a:rPr lang="en-US" dirty="0"/>
              <a:t>minimum </a:t>
            </a:r>
            <a:r>
              <a:rPr lang="en-US" dirty="0" smtClean="0"/>
              <a:t>stitch errors</a:t>
            </a:r>
            <a:endParaRPr lang="en-US" dirty="0"/>
          </a:p>
          <a:p>
            <a:pPr marL="882650" lvl="1" indent="-342900">
              <a:buSzPct val="75000"/>
              <a:buFont typeface="Arial" charset="0"/>
              <a:buChar char="•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MEBL friendliness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76250" y="112713"/>
            <a:ext cx="9118600" cy="788987"/>
          </a:xfrm>
          <a:ln/>
        </p:spPr>
        <p:txBody>
          <a:bodyPr lIns="0" tIns="0" rIns="0" bIns="0"/>
          <a:lstStyle/>
          <a:p>
            <a:pPr>
              <a:lnSpc>
                <a:spcPct val="11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Single Row Placement &amp; Previous Work</a:t>
            </a:r>
            <a:endParaRPr lang="en-US" sz="3200" dirty="0">
              <a:solidFill>
                <a:srgbClr val="333399"/>
              </a:solidFill>
              <a:latin typeface="Arial Black" charset="0"/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1325" y="1031876"/>
            <a:ext cx="9234488" cy="4563706"/>
          </a:xfrm>
          <a:ln/>
        </p:spPr>
        <p:txBody>
          <a:bodyPr lIns="0" tIns="27342" rIns="0" bIns="0"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Given a set of ordered cells 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smtClean="0"/>
              <a:t>, place cells horizontally to minimize objectives such as </a:t>
            </a:r>
            <a:r>
              <a:rPr lang="en-US" dirty="0" err="1" smtClean="0"/>
              <a:t>wirelength</a:t>
            </a:r>
            <a:r>
              <a:rPr lang="en-US" dirty="0" smtClean="0"/>
              <a:t> or movement</a:t>
            </a:r>
          </a:p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Previous work on single row algorithm</a:t>
            </a:r>
          </a:p>
          <a:p>
            <a:pPr marL="83185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Conventional objectives</a:t>
            </a:r>
          </a:p>
          <a:p>
            <a:pPr marL="1231900" lvl="2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chemeClr val="bg2"/>
                </a:solidFill>
              </a:rPr>
              <a:t>[Brenner+,</a:t>
            </a:r>
            <a:r>
              <a:rPr lang="en-US" dirty="0" smtClean="0">
                <a:solidFill>
                  <a:srgbClr val="00D3AA"/>
                </a:solidFill>
              </a:rPr>
              <a:t>DATE’00</a:t>
            </a:r>
            <a:r>
              <a:rPr lang="en-US" dirty="0" smtClean="0">
                <a:solidFill>
                  <a:schemeClr val="bg2"/>
                </a:solidFill>
              </a:rPr>
              <a:t>], [Kahng+,</a:t>
            </a:r>
            <a:r>
              <a:rPr lang="en-US" dirty="0" smtClean="0">
                <a:solidFill>
                  <a:srgbClr val="00D3AA"/>
                </a:solidFill>
              </a:rPr>
              <a:t>GLSVLSI’04</a:t>
            </a:r>
            <a:r>
              <a:rPr lang="en-US" dirty="0" smtClean="0">
                <a:solidFill>
                  <a:schemeClr val="bg2"/>
                </a:solidFill>
              </a:rPr>
              <a:t>], Abacus [Spindler+,</a:t>
            </a:r>
            <a:r>
              <a:rPr lang="en-US" dirty="0" smtClean="0">
                <a:solidFill>
                  <a:srgbClr val="00D3AA"/>
                </a:solidFill>
              </a:rPr>
              <a:t>ISPD’08</a:t>
            </a:r>
            <a:r>
              <a:rPr lang="en-US" dirty="0" smtClean="0">
                <a:solidFill>
                  <a:schemeClr val="bg2"/>
                </a:solidFill>
              </a:rPr>
              <a:t>], [Taghavi+,</a:t>
            </a:r>
            <a:r>
              <a:rPr lang="en-US" dirty="0" smtClean="0">
                <a:solidFill>
                  <a:srgbClr val="00D3AA"/>
                </a:solidFill>
              </a:rPr>
              <a:t>ICCAD’10</a:t>
            </a:r>
            <a:r>
              <a:rPr lang="en-US" dirty="0" smtClean="0">
                <a:solidFill>
                  <a:schemeClr val="bg2"/>
                </a:solidFill>
              </a:rPr>
              <a:t>]</a:t>
            </a:r>
          </a:p>
          <a:p>
            <a:pPr marL="83185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TPL awareness</a:t>
            </a:r>
          </a:p>
          <a:p>
            <a:pPr marL="1231900" lvl="2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chemeClr val="bg2"/>
                </a:solidFill>
              </a:rPr>
              <a:t>[Yu+,</a:t>
            </a:r>
            <a:r>
              <a:rPr lang="en-US" dirty="0" smtClean="0">
                <a:solidFill>
                  <a:srgbClr val="00D3AA"/>
                </a:solidFill>
              </a:rPr>
              <a:t>ICCAD’13</a:t>
            </a:r>
            <a:r>
              <a:rPr lang="en-US" dirty="0" smtClean="0">
                <a:solidFill>
                  <a:schemeClr val="bg2"/>
                </a:solidFill>
              </a:rPr>
              <a:t>]</a:t>
            </a:r>
            <a:r>
              <a:rPr lang="en-US" dirty="0" smtClean="0"/>
              <a:t>: O(</a:t>
            </a:r>
            <a:r>
              <a:rPr lang="en-US" dirty="0" err="1" smtClean="0"/>
              <a:t>mnK</a:t>
            </a:r>
            <a:r>
              <a:rPr lang="en-US" dirty="0" smtClean="0"/>
              <a:t>)</a:t>
            </a:r>
          </a:p>
          <a:p>
            <a:pPr marL="1231900" lvl="2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>
                <a:solidFill>
                  <a:schemeClr val="bg2"/>
                </a:solidFill>
              </a:rPr>
              <a:t>[Kuang+,</a:t>
            </a:r>
            <a:r>
              <a:rPr lang="en-US" dirty="0" smtClean="0">
                <a:solidFill>
                  <a:srgbClr val="00D3AA"/>
                </a:solidFill>
              </a:rPr>
              <a:t>ICCAD’14</a:t>
            </a:r>
            <a:r>
              <a:rPr lang="en-US" dirty="0" smtClean="0">
                <a:solidFill>
                  <a:schemeClr val="bg2"/>
                </a:solidFill>
              </a:rPr>
              <a:t>]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TextBox 14338"/>
              <p:cNvSpPr txBox="1"/>
              <p:nvPr/>
            </p:nvSpPr>
            <p:spPr>
              <a:xfrm>
                <a:off x="1200150" y="6938010"/>
                <a:ext cx="4617995" cy="349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=10, 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=1, 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𝜐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 in the experiment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39" name="TextBox 143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6938010"/>
                <a:ext cx="4617995" cy="349968"/>
              </a:xfrm>
              <a:prstGeom prst="rect">
                <a:avLst/>
              </a:prstGeom>
              <a:blipFill rotWithShape="0">
                <a:blip r:embed="rId3"/>
                <a:stretch>
                  <a:fillRect l="-1189" t="-13793" r="-396" b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76250" y="112713"/>
            <a:ext cx="9118600" cy="788987"/>
          </a:xfrm>
          <a:ln/>
        </p:spPr>
        <p:txBody>
          <a:bodyPr lIns="0" tIns="0" rIns="0" bIns="0"/>
          <a:lstStyle/>
          <a:p>
            <a:pPr>
              <a:lnSpc>
                <a:spcPct val="11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Single Row Placement</a:t>
            </a:r>
            <a:endParaRPr lang="en-US" sz="3200" dirty="0">
              <a:solidFill>
                <a:srgbClr val="333399"/>
              </a:solidFill>
              <a:latin typeface="Arial Black" charset="0"/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1325" y="1031876"/>
            <a:ext cx="9234488" cy="2271394"/>
          </a:xfrm>
          <a:ln/>
        </p:spPr>
        <p:txBody>
          <a:bodyPr lIns="0" tIns="27342" rIns="0" bIns="0"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Given a set of ordered cells 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smtClean="0"/>
              <a:t>, with maximum cell </a:t>
            </a:r>
            <a:r>
              <a:rPr lang="en-US" dirty="0"/>
              <a:t>displacement </a:t>
            </a:r>
            <a:r>
              <a:rPr lang="en-US" dirty="0" smtClean="0"/>
              <a:t>M</a:t>
            </a:r>
            <a:endParaRPr lang="en-US" dirty="0"/>
          </a:p>
          <a:p>
            <a:pPr marL="83185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Minimize </a:t>
            </a:r>
            <a:r>
              <a:rPr lang="en-US" dirty="0" err="1" smtClean="0"/>
              <a:t>wirelength</a:t>
            </a:r>
            <a:r>
              <a:rPr lang="en-US" dirty="0" smtClean="0"/>
              <a:t> and stitch errors</a:t>
            </a:r>
          </a:p>
          <a:p>
            <a:pPr marL="83185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An algorithm supports a cost function generalizes </a:t>
            </a:r>
            <a:r>
              <a:rPr lang="en-US" dirty="0" err="1" smtClean="0"/>
              <a:t>wirelength</a:t>
            </a:r>
            <a:r>
              <a:rPr lang="en-US" dirty="0" smtClean="0"/>
              <a:t>, movement and stitch errors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1520190" y="4389120"/>
                <a:ext cx="6827125" cy="43582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𝑐𝑜𝑠𝑡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𝜏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𝑊𝐿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𝜙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𝑀𝑂𝑉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𝜈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∙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𝑆𝑃</m:t>
                      </m:r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(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𝑖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190" y="4389120"/>
                <a:ext cx="6827125" cy="435825"/>
              </a:xfrm>
              <a:prstGeom prst="rect">
                <a:avLst/>
              </a:prstGeom>
              <a:blipFill rotWithShape="0">
                <a:blip r:embed="rId3"/>
                <a:stretch>
                  <a:fillRect b="-2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336" name="Group 14335"/>
          <p:cNvGrpSpPr/>
          <p:nvPr/>
        </p:nvGrpSpPr>
        <p:grpSpPr>
          <a:xfrm>
            <a:off x="2286000" y="4903470"/>
            <a:ext cx="1920240" cy="960120"/>
            <a:chOff x="2697480" y="4720590"/>
            <a:chExt cx="1920240" cy="754380"/>
          </a:xfrm>
        </p:grpSpPr>
        <p:sp>
          <p:nvSpPr>
            <p:cNvPr id="30" name="Oval Callout 29"/>
            <p:cNvSpPr/>
            <p:nvPr/>
          </p:nvSpPr>
          <p:spPr bwMode="auto">
            <a:xfrm flipH="1" flipV="1">
              <a:off x="2697480" y="4720590"/>
              <a:ext cx="1920240" cy="754380"/>
            </a:xfrm>
            <a:prstGeom prst="wedgeEllipseCallou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766060" y="4968784"/>
              <a:ext cx="1774845" cy="274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Wirelength</a:t>
              </a:r>
              <a:r>
                <a:rPr lang="en-US" dirty="0"/>
                <a:t> c</a:t>
              </a:r>
              <a:r>
                <a:rPr lang="en-US" dirty="0" smtClean="0"/>
                <a:t>ost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4770120" y="3547110"/>
            <a:ext cx="1371600" cy="754380"/>
            <a:chOff x="2697480" y="4720590"/>
            <a:chExt cx="1371600" cy="754380"/>
          </a:xfrm>
        </p:grpSpPr>
        <p:sp>
          <p:nvSpPr>
            <p:cNvPr id="37" name="Oval Callout 36"/>
            <p:cNvSpPr/>
            <p:nvPr/>
          </p:nvSpPr>
          <p:spPr bwMode="auto">
            <a:xfrm flipH="1">
              <a:off x="2697480" y="4720590"/>
              <a:ext cx="1371600" cy="754380"/>
            </a:xfrm>
            <a:prstGeom prst="wedgeEllipseCallou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766060" y="4914900"/>
              <a:ext cx="1261884" cy="34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Movement</a:t>
              </a: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286822" y="5153391"/>
            <a:ext cx="5025390" cy="1452122"/>
            <a:chOff x="2697480" y="4720590"/>
            <a:chExt cx="5025390" cy="1302383"/>
          </a:xfrm>
        </p:grpSpPr>
        <p:sp>
          <p:nvSpPr>
            <p:cNvPr id="40" name="Oval Callout 39"/>
            <p:cNvSpPr/>
            <p:nvPr/>
          </p:nvSpPr>
          <p:spPr bwMode="auto">
            <a:xfrm flipH="1" flipV="1">
              <a:off x="2697480" y="4720590"/>
              <a:ext cx="5025390" cy="1302383"/>
            </a:xfrm>
            <a:prstGeom prst="wedgeEllipseCallout">
              <a:avLst>
                <a:gd name="adj1" fmla="val -13500"/>
                <a:gd name="adj2" fmla="val 74526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/>
                <p:cNvSpPr txBox="1"/>
                <p:nvPr/>
              </p:nvSpPr>
              <p:spPr>
                <a:xfrm>
                  <a:off x="3051810" y="4983480"/>
                  <a:ext cx="4614340" cy="82921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b="0" dirty="0" smtClean="0">
                      <a:solidFill>
                        <a:schemeClr val="tx1"/>
                      </a:solidFill>
                      <a:latin typeface="Cambria Math" charset="0"/>
                    </a:rPr>
                    <a:t>Stitch error penalty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𝑆𝑃</m:t>
                        </m:r>
                        <m:d>
                          <m:d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d>
                          <m:dPr>
                            <m:begChr m:val="{"/>
                            <m:endChr m:val="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eqArr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0,                     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𝑛𝑜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𝑠𝑡𝑖𝑡𝑐h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𝑒𝑟𝑟𝑜𝑟</m:t>
                                </m:r>
                              </m:e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𝑙𝑎𝑟𝑔𝑒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𝑛𝑢𝑚𝑏𝑒𝑟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, 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𝑠𝑡𝑖𝑡𝑐h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𝑒𝑟𝑟𝑜𝑟</m:t>
                                </m:r>
                              </m:e>
                            </m:eqArr>
                          </m:e>
                        </m:d>
                      </m:oMath>
                    </m:oMathPara>
                  </a14:m>
                  <a:endParaRPr lang="en-US" dirty="0" smtClean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TextBox 4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51810" y="4983480"/>
                  <a:ext cx="4614340" cy="82921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1057" t="-592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39" name="TextBox 14338"/>
              <p:cNvSpPr txBox="1"/>
              <p:nvPr/>
            </p:nvSpPr>
            <p:spPr>
              <a:xfrm>
                <a:off x="1200150" y="6938010"/>
                <a:ext cx="4617995" cy="349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𝜏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=10, 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𝜙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=1, 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𝜐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=1</m:t>
                    </m:r>
                  </m:oMath>
                </a14:m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 in the experiment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4339" name="TextBox 143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0150" y="6938010"/>
                <a:ext cx="4617995" cy="349968"/>
              </a:xfrm>
              <a:prstGeom prst="rect">
                <a:avLst/>
              </a:prstGeom>
              <a:blipFill rotWithShape="0">
                <a:blip r:embed="rId5"/>
                <a:stretch>
                  <a:fillRect l="-1189" t="-13793" r="-396" b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4907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Rectangle 1"/>
          <p:cNvSpPr>
            <a:spLocks noGrp="1" noChangeArrowheads="1"/>
          </p:cNvSpPr>
          <p:nvPr>
            <p:ph type="title"/>
          </p:nvPr>
        </p:nvSpPr>
        <p:spPr>
          <a:xfrm>
            <a:off x="476250" y="112713"/>
            <a:ext cx="9118600" cy="788987"/>
          </a:xfrm>
          <a:ln/>
        </p:spPr>
        <p:txBody>
          <a:bodyPr lIns="0" tIns="0" rIns="0" bIns="0"/>
          <a:lstStyle/>
          <a:p>
            <a:pPr>
              <a:lnSpc>
                <a:spcPct val="11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Single Row Placement</a:t>
            </a:r>
            <a:endParaRPr lang="en-US" sz="3200" dirty="0">
              <a:solidFill>
                <a:srgbClr val="333399"/>
              </a:solidFill>
              <a:latin typeface="Arial Black" charset="0"/>
            </a:endParaRP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441325" y="1031876"/>
            <a:ext cx="9234488" cy="2130424"/>
          </a:xfrm>
          <a:ln/>
        </p:spPr>
        <p:txBody>
          <a:bodyPr lIns="0" tIns="27342" rIns="0" bIns="0"/>
          <a:lstStyle/>
          <a:p>
            <a:pPr marL="431800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Given a set of ordered cells c</a:t>
            </a:r>
            <a:r>
              <a:rPr lang="en-US" baseline="-25000" dirty="0" smtClean="0"/>
              <a:t>1</a:t>
            </a:r>
            <a:r>
              <a:rPr lang="en-US" dirty="0" smtClean="0"/>
              <a:t>, c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c</a:t>
            </a:r>
            <a:r>
              <a:rPr lang="en-US" baseline="-25000" dirty="0" err="1" smtClean="0"/>
              <a:t>n</a:t>
            </a:r>
            <a:r>
              <a:rPr lang="en-US" dirty="0" smtClean="0"/>
              <a:t>, with maximum cell </a:t>
            </a:r>
            <a:r>
              <a:rPr lang="en-US" dirty="0"/>
              <a:t>displacement </a:t>
            </a:r>
            <a:r>
              <a:rPr lang="en-US" dirty="0" smtClean="0"/>
              <a:t>M</a:t>
            </a:r>
            <a:endParaRPr lang="en-US" dirty="0"/>
          </a:p>
          <a:p>
            <a:pPr marL="83185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dirty="0" smtClean="0"/>
              <a:t>Shortest path solved by dynamic programming</a:t>
            </a:r>
          </a:p>
          <a:p>
            <a:pPr marL="831850" lvl="1" indent="-323850">
              <a:buSzPct val="45000"/>
              <a:buFont typeface="Wingdings" charset="0"/>
              <a:buChar char="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b="1" dirty="0" smtClean="0">
                <a:solidFill>
                  <a:srgbClr val="FF9300"/>
                </a:solidFill>
              </a:rPr>
              <a:t>O(nM</a:t>
            </a:r>
            <a:r>
              <a:rPr lang="en-US" b="1" baseline="30000" dirty="0" smtClean="0">
                <a:solidFill>
                  <a:srgbClr val="FF9300"/>
                </a:solidFill>
              </a:rPr>
              <a:t>2</a:t>
            </a:r>
            <a:r>
              <a:rPr lang="en-US" b="1" dirty="0" smtClean="0">
                <a:solidFill>
                  <a:srgbClr val="FF9300"/>
                </a:solidFill>
              </a:rPr>
              <a:t>)</a:t>
            </a:r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7670" y="3049595"/>
            <a:ext cx="6811645" cy="4307205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 bwMode="auto">
          <a:xfrm>
            <a:off x="2606040" y="3950208"/>
            <a:ext cx="612648" cy="612648"/>
          </a:xfrm>
          <a:prstGeom prst="ellipse">
            <a:avLst/>
          </a:prstGeom>
          <a:solidFill>
            <a:srgbClr val="FF930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3831336" y="5294376"/>
            <a:ext cx="612648" cy="612648"/>
          </a:xfrm>
          <a:prstGeom prst="ellipse">
            <a:avLst/>
          </a:prstGeom>
          <a:solidFill>
            <a:srgbClr val="FF930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550408" y="5294376"/>
            <a:ext cx="612648" cy="612648"/>
          </a:xfrm>
          <a:prstGeom prst="ellipse">
            <a:avLst/>
          </a:prstGeom>
          <a:solidFill>
            <a:srgbClr val="FF930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6793992" y="6208776"/>
            <a:ext cx="612648" cy="612648"/>
          </a:xfrm>
          <a:prstGeom prst="ellipse">
            <a:avLst/>
          </a:prstGeom>
          <a:solidFill>
            <a:srgbClr val="FF9300">
              <a:alpha val="60000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  <p:sp>
        <p:nvSpPr>
          <p:cNvPr id="3" name="Rounded Rectangle 2"/>
          <p:cNvSpPr/>
          <p:nvPr/>
        </p:nvSpPr>
        <p:spPr bwMode="auto">
          <a:xfrm>
            <a:off x="8120418" y="2988860"/>
            <a:ext cx="1446663" cy="1050877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effectLst/>
              </a:rPr>
              <a:t>M</a:t>
            </a:r>
            <a:r>
              <a:rPr kumimoji="0" lang="en-US" sz="2400" b="0" i="0" u="none" strike="noStrike" cap="none" normalizeH="0" dirty="0" smtClean="0">
                <a:ln>
                  <a:noFill/>
                </a:ln>
                <a:effectLst/>
              </a:rPr>
              <a:t> &lt; 10?</a:t>
            </a:r>
          </a:p>
          <a:p>
            <a:pPr marL="0" marR="0" indent="0" algn="ctr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r>
              <a:rPr lang="en-US" sz="2400" baseline="0" dirty="0" smtClean="0"/>
              <a:t>M</a:t>
            </a:r>
            <a:r>
              <a:rPr lang="en-US" sz="2400" dirty="0" smtClean="0"/>
              <a:t> &gt; 30?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51116418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6" grpId="0" animBg="1"/>
      <p:bldP spid="27" grpId="0" animBg="1"/>
      <p:bldP spid="28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0" tIns="0" rIns="0" bIns="0"/>
          <a:lstStyle/>
          <a:p>
            <a:pPr>
              <a:lnSpc>
                <a:spcPct val="11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Speedup with Pruning Techniques</a:t>
            </a:r>
            <a:endParaRPr lang="en-US" sz="3200" dirty="0">
              <a:solidFill>
                <a:srgbClr val="333399"/>
              </a:solidFill>
              <a:latin typeface="Arial Blac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41325" y="1031875"/>
                <a:ext cx="9232900" cy="2820035"/>
              </a:xfrm>
            </p:spPr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dirty="0" smtClean="0"/>
                  <a:t>Pruning technique 1</a:t>
                </a:r>
              </a:p>
              <a:p>
                <a:pPr marL="857250" lvl="1" indent="-457200">
                  <a:buFont typeface="Arial" charset="0"/>
                  <a:buChar char="•"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denote the cost of placement solution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 smtClean="0"/>
                  <a:t>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in which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placed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857250" lvl="1" indent="-457200">
                  <a:buFont typeface="Arial" charset="0"/>
                  <a:buChar char="•"/>
                </a:pPr>
                <a:r>
                  <a:rPr lang="en-US" dirty="0" smtClean="0"/>
                  <a:t>Comparing two solutions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,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</a:rPr>
                      <m:t>)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𝑡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 smtClean="0"/>
                  <a:t>is inferior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 smtClean="0"/>
                  <a:t>. </a:t>
                </a:r>
              </a:p>
              <a:p>
                <a:pPr marL="857250" lvl="1" indent="-457200">
                  <a:buFont typeface="Arial" charset="0"/>
                  <a:buChar char="•"/>
                </a:pPr>
                <a:r>
                  <a:rPr lang="en-US" dirty="0" smtClean="0"/>
                  <a:t>Prune inferior solutions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325" y="1031875"/>
                <a:ext cx="9232900" cy="2820035"/>
              </a:xfrm>
              <a:blipFill rotWithShape="0">
                <a:blip r:embed="rId3"/>
                <a:stretch>
                  <a:fillRect l="-1452" t="-38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062" y="3959248"/>
            <a:ext cx="3086100" cy="3162300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609648" y="4730537"/>
            <a:ext cx="4258157" cy="1966942"/>
            <a:chOff x="4609648" y="4730537"/>
            <a:chExt cx="4258157" cy="1966942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09648" y="4730537"/>
              <a:ext cx="4258157" cy="142460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/>
                <p:cNvSpPr txBox="1"/>
                <p:nvPr/>
              </p:nvSpPr>
              <p:spPr>
                <a:xfrm>
                  <a:off x="5254389" y="6318914"/>
                  <a:ext cx="3312702" cy="3785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Value sets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+1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8" name="TextBox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54389" y="6318914"/>
                  <a:ext cx="3312702" cy="3785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26" t="-14516" b="-2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40281289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0" tIns="0" rIns="0" bIns="0"/>
          <a:lstStyle/>
          <a:p>
            <a:pPr>
              <a:lnSpc>
                <a:spcPct val="11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 dirty="0">
                <a:solidFill>
                  <a:srgbClr val="333399"/>
                </a:solidFill>
                <a:latin typeface="Arial Black" charset="0"/>
              </a:rPr>
              <a:t>Speedup </a:t>
            </a:r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with </a:t>
            </a:r>
            <a:r>
              <a:rPr lang="en-US" sz="3200" dirty="0">
                <a:solidFill>
                  <a:srgbClr val="333399"/>
                </a:solidFill>
                <a:latin typeface="Arial Black" charset="0"/>
              </a:rPr>
              <a:t>Pruning Techniques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/>
              <p:cNvSpPr>
                <a:spLocks noGrp="1"/>
              </p:cNvSpPr>
              <p:nvPr>
                <p:ph idx="1"/>
              </p:nvPr>
            </p:nvSpPr>
            <p:spPr>
              <a:xfrm>
                <a:off x="441325" y="1031875"/>
                <a:ext cx="9232900" cy="3335409"/>
              </a:xfrm>
            </p:spPr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dirty="0" smtClean="0"/>
                  <a:t>Pruning technique 2</a:t>
                </a:r>
              </a:p>
              <a:p>
                <a:pPr marL="857250" lvl="1" indent="-457200">
                  <a:buFont typeface="Arial" charset="0"/>
                  <a:buChar char="•"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be the optimal position of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/>
                  <a:t> when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placed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857250" lvl="1" indent="-457200">
                  <a:buFont typeface="Arial" charset="0"/>
                  <a:buChar char="•"/>
                </a:pPr>
                <a:r>
                  <a:rPr lang="en-US" dirty="0" smtClean="0"/>
                  <a:t>Let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dirty="0" smtClean="0"/>
                  <a:t> be the optimal position of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 smtClean="0"/>
                  <a:t> when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 is placed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857250" lvl="1" indent="-457200">
                  <a:buFont typeface="Arial" charset="0"/>
                  <a:buChar char="•"/>
                </a:pPr>
                <a:r>
                  <a:rPr lang="en-US" dirty="0" smtClean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b>
                      <m:sSub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 smtClean="0"/>
                  <a:t>, then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</a:rPr>
                          <m:t>∗</m:t>
                        </m:r>
                      </m:sup>
                    </m:sSubSup>
                    <m:r>
                      <a:rPr lang="en-US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sSubSup>
                      <m:sSubSupPr>
                        <m:ctrlPr>
                          <a:rPr lang="en-US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−1</m:t>
                        </m:r>
                      </m:sub>
                      <m:sup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∗</m:t>
                        </m:r>
                      </m:sup>
                    </m:sSubSup>
                  </m:oMath>
                </a14:m>
                <a:endParaRPr lang="en-US" dirty="0" smtClean="0"/>
              </a:p>
              <a:p>
                <a:pPr marL="857250" lvl="1" indent="-457200">
                  <a:buFont typeface="Arial" charset="0"/>
                  <a:buChar char="•"/>
                </a:pPr>
                <a:r>
                  <a:rPr lang="en-US" dirty="0" smtClean="0"/>
                  <a:t>Reduce searching ranges</a:t>
                </a:r>
              </a:p>
            </p:txBody>
          </p:sp>
        </mc:Choice>
        <mc:Fallback xmlns="">
          <p:sp>
            <p:nvSpPr>
              <p:cNvPr id="5" name="Content Placeholder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325" y="1031875"/>
                <a:ext cx="9232900" cy="3335409"/>
              </a:xfrm>
              <a:blipFill rotWithShape="0">
                <a:blip r:embed="rId3"/>
                <a:stretch>
                  <a:fillRect l="-1452" t="-32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6320" y="3615779"/>
            <a:ext cx="3124200" cy="3467100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88277" y="4839719"/>
            <a:ext cx="4248912" cy="1939647"/>
            <a:chOff x="788277" y="4839719"/>
            <a:chExt cx="4248912" cy="193964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8277" y="4839719"/>
              <a:ext cx="4248912" cy="1421511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/>
                <p:cNvSpPr txBox="1"/>
                <p:nvPr/>
              </p:nvSpPr>
              <p:spPr>
                <a:xfrm>
                  <a:off x="1364777" y="6400801"/>
                  <a:ext cx="3209918" cy="37856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Value sets of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−1</m:t>
                          </m:r>
                        </m:sub>
                      </m:sSub>
                    </m:oMath>
                  </a14:m>
                  <a:r>
                    <a:rPr lang="en-US" sz="2000" dirty="0" smtClean="0"/>
                    <a:t> and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latin typeface="Cambria Math" charset="0"/>
                            </a:rPr>
                            <m:t>𝑖</m:t>
                          </m:r>
                          <m:r>
                            <a:rPr lang="en-US" sz="2000" b="0" i="1" smtClean="0">
                              <a:latin typeface="Cambria Math" charset="0"/>
                            </a:rPr>
                            <m:t>−</m:t>
                          </m:r>
                          <m:r>
                            <a:rPr lang="en-US" sz="2000" i="1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a14:m>
                  <a:endParaRPr lang="en-US" sz="2000" dirty="0"/>
                </a:p>
              </p:txBody>
            </p:sp>
          </mc:Choice>
          <mc:Fallback xmlns="">
            <p:sp>
              <p:nvSpPr>
                <p:cNvPr id="9" name="TextBox 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64777" y="6400801"/>
                  <a:ext cx="3209918" cy="378565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l="-2091" t="-12903" b="-290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9820156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Effectiveness of Speedup Techniques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41325" y="1031875"/>
                <a:ext cx="9232900" cy="2104864"/>
              </a:xfrm>
            </p:spPr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b="1" dirty="0">
                    <a:solidFill>
                      <a:srgbClr val="FF9300"/>
                    </a:solidFill>
                  </a:rPr>
                  <a:t>O(</a:t>
                </a:r>
                <a:r>
                  <a:rPr lang="en-US" b="1" dirty="0" err="1">
                    <a:solidFill>
                      <a:srgbClr val="FF9300"/>
                    </a:solidFill>
                  </a:rPr>
                  <a:t>nM</a:t>
                </a:r>
                <a:r>
                  <a:rPr lang="en-US" b="1" dirty="0">
                    <a:solidFill>
                      <a:srgbClr val="FF9300"/>
                    </a:solidFill>
                  </a:rPr>
                  <a:t>)</a:t>
                </a:r>
                <a:r>
                  <a:rPr lang="en-US" dirty="0"/>
                  <a:t> complexity</a:t>
                </a:r>
              </a:p>
              <a:p>
                <a:pPr marL="857250" lvl="1" indent="-457200">
                  <a:buFont typeface="Arial" charset="0"/>
                  <a:buChar char="•"/>
                </a:pPr>
                <a:r>
                  <a:rPr lang="en-US" dirty="0"/>
                  <a:t>Requirements: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𝑐𝑜𝑠𝑡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dirty="0"/>
                  <a:t> only depends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857250" lvl="1" indent="-457200">
                  <a:buFont typeface="Arial" charset="0"/>
                  <a:buChar char="•"/>
                </a:pPr>
                <a:r>
                  <a:rPr lang="en-US" dirty="0" smtClean="0"/>
                  <a:t>30x speedup</a:t>
                </a:r>
              </a:p>
              <a:p>
                <a:pPr marL="857250" lvl="1" indent="-457200">
                  <a:buFont typeface="Arial" charset="0"/>
                  <a:buChar char="•"/>
                </a:pPr>
                <a:r>
                  <a:rPr lang="en-US" dirty="0" smtClean="0"/>
                  <a:t>Keep </a:t>
                </a:r>
                <a:r>
                  <a:rPr lang="en-US" dirty="0" smtClean="0">
                    <a:solidFill>
                      <a:srgbClr val="FF9300"/>
                    </a:solidFill>
                  </a:rPr>
                  <a:t>optimality</a:t>
                </a:r>
                <a:endParaRPr lang="en-US" dirty="0">
                  <a:solidFill>
                    <a:srgbClr val="FF93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325" y="1031875"/>
                <a:ext cx="9232900" cy="2104864"/>
              </a:xfrm>
              <a:blipFill rotWithShape="0">
                <a:blip r:embed="rId3"/>
                <a:stretch>
                  <a:fillRect l="-1452" t="-5202" b="-11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290" y="3312771"/>
            <a:ext cx="5340184" cy="3620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350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 lIns="0" tIns="0" rIns="0" bIns="0"/>
          <a:lstStyle/>
          <a:p>
            <a:pPr>
              <a:lnSpc>
                <a:spcPct val="11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Resolve Stitch Errors in Dense Regions</a:t>
            </a:r>
            <a:endParaRPr lang="en-US" sz="3200" dirty="0">
              <a:solidFill>
                <a:srgbClr val="333399"/>
              </a:solidFill>
              <a:latin typeface="Arial Black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/>
              <p:cNvSpPr>
                <a:spLocks noGrp="1"/>
              </p:cNvSpPr>
              <p:nvPr>
                <p:ph idx="1"/>
              </p:nvPr>
            </p:nvSpPr>
            <p:spPr>
              <a:xfrm>
                <a:off x="441325" y="1031875"/>
                <a:ext cx="9232900" cy="1196975"/>
              </a:xfrm>
            </p:spPr>
            <p:txBody>
              <a:bodyPr/>
              <a:lstStyle/>
              <a:p>
                <a:pPr marL="457200" indent="-457200">
                  <a:buFont typeface="Arial" charset="0"/>
                  <a:buChar char="•"/>
                </a:pPr>
                <a:r>
                  <a:rPr lang="en-US" dirty="0" smtClean="0"/>
                  <a:t>Global swap to smooth out density</a:t>
                </a:r>
              </a:p>
              <a:p>
                <a:pPr marL="857250" lvl="1" indent="-457200">
                  <a:buFont typeface="Arial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𝑠𝑐𝑜𝑟𝑒</m:t>
                    </m:r>
                    <m:d>
                      <m:dPr>
                        <m:ctrlPr>
                          <a:rPr lang="en-US" b="0" i="1" smtClean="0">
                            <a:latin typeface="Cambria Math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𝑠𝐻𝑃𝑊𝐿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𝑑𝑠</m:t>
                        </m:r>
                      </m:sub>
                    </m:sSub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−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𝜇</m:t>
                    </m:r>
                    <m:r>
                      <a:rPr lang="en-US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∙</m:t>
                    </m:r>
                    <m:sSub>
                      <m:sSubPr>
                        <m:ctrlP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𝑜𝑣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41325" y="1031875"/>
                <a:ext cx="9232900" cy="1196975"/>
              </a:xfrm>
              <a:blipFill rotWithShape="0">
                <a:blip r:embed="rId3"/>
                <a:stretch>
                  <a:fillRect l="-1452" t="-9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725" y="4334077"/>
            <a:ext cx="4517898" cy="269062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1725930" y="2183130"/>
            <a:ext cx="1920240" cy="960120"/>
            <a:chOff x="2697480" y="4720590"/>
            <a:chExt cx="1920240" cy="754380"/>
          </a:xfrm>
        </p:grpSpPr>
        <p:sp>
          <p:nvSpPr>
            <p:cNvPr id="8" name="Oval Callout 7"/>
            <p:cNvSpPr/>
            <p:nvPr/>
          </p:nvSpPr>
          <p:spPr bwMode="auto">
            <a:xfrm flipH="1" flipV="1">
              <a:off x="2697480" y="4720590"/>
              <a:ext cx="1920240" cy="754380"/>
            </a:xfrm>
            <a:prstGeom prst="wedgeEllipseCallou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66060" y="4968784"/>
              <a:ext cx="1779141" cy="274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sHPWL</a:t>
              </a:r>
              <a:r>
                <a:rPr lang="en-US" dirty="0" smtClean="0"/>
                <a:t> change</a:t>
              </a: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805912" y="1504710"/>
            <a:ext cx="1805897" cy="706058"/>
            <a:chOff x="2760656" y="4793879"/>
            <a:chExt cx="1805897" cy="554760"/>
          </a:xfrm>
        </p:grpSpPr>
        <p:sp>
          <p:nvSpPr>
            <p:cNvPr id="11" name="Oval Callout 10"/>
            <p:cNvSpPr/>
            <p:nvPr/>
          </p:nvSpPr>
          <p:spPr bwMode="auto">
            <a:xfrm rot="16200000" flipV="1">
              <a:off x="3362953" y="4191582"/>
              <a:ext cx="554760" cy="1759353"/>
            </a:xfrm>
            <a:prstGeom prst="wedgeEllipseCallou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766060" y="4968784"/>
              <a:ext cx="1800493" cy="2749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Overlap penalty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588149" y="2754775"/>
            <a:ext cx="6227816" cy="1469984"/>
            <a:chOff x="3703899" y="2754775"/>
            <a:chExt cx="6227816" cy="1469984"/>
          </a:xfrm>
        </p:grpSpPr>
        <p:sp>
          <p:nvSpPr>
            <p:cNvPr id="13" name="Rounded Rectangular Callout 12"/>
            <p:cNvSpPr/>
            <p:nvPr/>
          </p:nvSpPr>
          <p:spPr bwMode="auto">
            <a:xfrm flipV="1">
              <a:off x="3703899" y="2754775"/>
              <a:ext cx="6099858" cy="1469984"/>
            </a:xfrm>
            <a:prstGeom prst="wedgeRoundRectCallout">
              <a:avLst>
                <a:gd name="adj1" fmla="val -23300"/>
                <a:gd name="adj2" fmla="val 89272"/>
                <a:gd name="adj3" fmla="val 16667"/>
              </a:avLst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457200" rtl="0" eaLnBrk="1" fontAlgn="base" latinLnBrk="0" hangingPunct="0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000000"/>
                </a:buClr>
                <a:buSzPct val="100000"/>
                <a:buFont typeface="Times New Roman" charset="0"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effectLst/>
                <a:latin typeface="Arial" charset="0"/>
                <a:ea typeface="ＭＳ Ｐゴシック" charset="0"/>
                <a:cs typeface="WenQuanYi Zen Hei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3716487" y="2763311"/>
                  <a:ext cx="6215228" cy="138050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 smtClean="0">
                      <a:solidFill>
                        <a:schemeClr val="tx1"/>
                      </a:solidFill>
                    </a:rPr>
                    <a:t>Normalized penalty of dangerous site density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𝑑𝑠</m:t>
                            </m:r>
                          </m:sub>
                        </m:s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max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⁡(0,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𝑑𝑠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Sup>
                              <m:sSubSup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𝑑𝑠</m:t>
                                </m:r>
                              </m:sub>
                              <m:sup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′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−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𝑑𝑠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𝑖</m:t>
                                </m:r>
                              </m:e>
                            </m:d>
                            <m:r>
                              <a:rPr lang="en-US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lang="en-US" b="0" i="1" smtClean="0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𝑑𝑠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d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  <m:t>)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∙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𝑏</m:t>
                            </m:r>
                          </m:sub>
                        </m:sSub>
                      </m:oMath>
                    </m:oMathPara>
                  </a14:m>
                  <a:endParaRPr lang="en-US" dirty="0" smtClean="0">
                    <a:solidFill>
                      <a:schemeClr val="tx1"/>
                    </a:solidFill>
                  </a:endParaRP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𝑑𝑠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</m:d>
                    </m:oMath>
                  </a14:m>
                  <a:r>
                    <a:rPr lang="en-US" dirty="0" smtClean="0">
                      <a:solidFill>
                        <a:schemeClr val="tx1"/>
                      </a:solidFill>
                    </a:rPr>
                    <a:t>: the density of dangerous sites in bin B</a:t>
                  </a:r>
                  <a:r>
                    <a:rPr lang="en-US" baseline="-25000" dirty="0" smtClean="0">
                      <a:solidFill>
                        <a:schemeClr val="tx1"/>
                      </a:solidFill>
                    </a:rPr>
                    <a:t>i</a:t>
                  </a:r>
                  <a:r>
                    <a:rPr lang="en-US" dirty="0" smtClean="0">
                      <a:solidFill>
                        <a:schemeClr val="tx1"/>
                      </a:solidFill>
                    </a:rPr>
                    <a:t> before swap</a:t>
                  </a:r>
                </a:p>
                <a:p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𝑑𝑠</m:t>
                          </m:r>
                        </m:sub>
                        <m:sup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en-US" i="1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𝑖</m:t>
                          </m:r>
                        </m:e>
                      </m:d>
                    </m:oMath>
                  </a14:m>
                  <a:r>
                    <a:rPr lang="en-US" dirty="0" smtClean="0">
                      <a:solidFill>
                        <a:schemeClr val="tx1"/>
                      </a:solidFill>
                    </a:rPr>
                    <a:t>: 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the density of dangerous sites in bin B</a:t>
                  </a:r>
                  <a:r>
                    <a:rPr lang="en-US" baseline="-25000" dirty="0">
                      <a:solidFill>
                        <a:schemeClr val="tx1"/>
                      </a:solidFill>
                    </a:rPr>
                    <a:t>i</a:t>
                  </a:r>
                  <a:r>
                    <a:rPr lang="en-US" dirty="0">
                      <a:solidFill>
                        <a:schemeClr val="tx1"/>
                      </a:solidFill>
                    </a:rPr>
                    <a:t> </a:t>
                  </a:r>
                  <a:r>
                    <a:rPr lang="en-US" dirty="0" smtClean="0">
                      <a:solidFill>
                        <a:schemeClr val="tx1"/>
                      </a:solidFill>
                    </a:rPr>
                    <a:t>after swap</a:t>
                  </a:r>
                </a:p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𝐴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  <m:t>𝑏</m:t>
                          </m:r>
                        </m:sub>
                      </m:sSub>
                    </m:oMath>
                  </a14:m>
                  <a:r>
                    <a:rPr lang="en-US" dirty="0" smtClean="0">
                      <a:solidFill>
                        <a:schemeClr val="tx1"/>
                      </a:solidFill>
                    </a:rPr>
                    <a:t>: bin area</a:t>
                  </a:r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6487" y="2763311"/>
                  <a:ext cx="6215228" cy="1380506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883" t="-7930" b="-61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5" name="TextBox 14"/>
          <p:cNvSpPr txBox="1"/>
          <p:nvPr/>
        </p:nvSpPr>
        <p:spPr>
          <a:xfrm>
            <a:off x="5937812" y="5521124"/>
            <a:ext cx="2801074" cy="607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Achieve better </a:t>
            </a:r>
            <a:r>
              <a:rPr lang="en-US" dirty="0" smtClean="0"/>
              <a:t>density of dangerous sites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939800" y="7098014"/>
                <a:ext cx="6810326" cy="3499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smtClean="0">
                    <a:solidFill>
                      <a:schemeClr val="bg1">
                        <a:lumMod val="65000"/>
                      </a:schemeClr>
                    </a:solidFill>
                  </a:rPr>
                  <a:t>Note: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𝑠𝐻𝑃𝑊𝐿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</a:rPr>
                      <m:t>𝐻𝑃𝑊𝐿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×(1+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𝛼</m:t>
                    </m:r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bg1">
                                <a:lumMod val="65000"/>
                              </a:schemeClr>
                            </a:solidFill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𝐴𝐵𝑈</m:t>
                        </m:r>
                      </m:sub>
                    </m:sSub>
                    <m:r>
                      <a:rPr lang="en-US" b="0" i="1" smtClean="0">
                        <a:solidFill>
                          <a:schemeClr val="bg1">
                            <a:lumMod val="65000"/>
                          </a:schemeClr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dirty="0" smtClean="0">
                    <a:solidFill>
                      <a:schemeClr val="bg1">
                        <a:lumMod val="65000"/>
                      </a:schemeClr>
                    </a:solidFill>
                  </a:rPr>
                  <a:t> from ICCAD 2013 Contest</a:t>
                </a:r>
                <a:endParaRPr lang="en-US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9800" y="7098014"/>
                <a:ext cx="6810326" cy="349968"/>
              </a:xfrm>
              <a:prstGeom prst="rect">
                <a:avLst/>
              </a:prstGeom>
              <a:blipFill rotWithShape="0">
                <a:blip r:embed="rId6"/>
                <a:stretch>
                  <a:fillRect l="-716" t="-13793" r="-90" b="-258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1194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1"/>
          <p:cNvSpPr>
            <a:spLocks noGrp="1" noChangeArrowheads="1"/>
          </p:cNvSpPr>
          <p:nvPr>
            <p:ph type="title"/>
          </p:nvPr>
        </p:nvSpPr>
        <p:spPr>
          <a:xfrm>
            <a:off x="476250" y="112713"/>
            <a:ext cx="9118600" cy="788987"/>
          </a:xfrm>
          <a:ln/>
        </p:spPr>
        <p:txBody>
          <a:bodyPr lIns="0" tIns="0" rIns="0" bIns="0"/>
          <a:lstStyle/>
          <a:p>
            <a:pPr>
              <a:lnSpc>
                <a:spcPct val="118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 dirty="0">
                <a:solidFill>
                  <a:srgbClr val="333399"/>
                </a:solidFill>
                <a:latin typeface="Arial Black" charset="0"/>
              </a:rPr>
              <a:t>Overall Flow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816" y="1853054"/>
            <a:ext cx="2146300" cy="9740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9382" y="2489343"/>
            <a:ext cx="3384550" cy="14693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618" y="3757711"/>
            <a:ext cx="2724150" cy="15354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2704" y="3356066"/>
            <a:ext cx="4110990" cy="186563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7727" y="5084743"/>
            <a:ext cx="2773680" cy="1122680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5" name="Rectangle 1"/>
          <p:cNvSpPr>
            <a:spLocks noGrp="1" noChangeArrowheads="1"/>
          </p:cNvSpPr>
          <p:nvPr>
            <p:ph type="title"/>
          </p:nvPr>
        </p:nvSpPr>
        <p:spPr>
          <a:xfrm>
            <a:off x="476250" y="111125"/>
            <a:ext cx="9118600" cy="788988"/>
          </a:xfrm>
          <a:ln/>
        </p:spPr>
        <p:txBody>
          <a:bodyPr/>
          <a:lstStyle/>
          <a:p>
            <a:pPr>
              <a:lnSpc>
                <a:spcPct val="100000"/>
              </a:lnSpc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</a:pPr>
            <a:r>
              <a:rPr lang="en-US" sz="3200">
                <a:solidFill>
                  <a:srgbClr val="333399"/>
                </a:solidFill>
                <a:latin typeface="Arial Black" charset="0"/>
              </a:rPr>
              <a:t>Outline</a:t>
            </a:r>
          </a:p>
        </p:txBody>
      </p:sp>
      <p:sp>
        <p:nvSpPr>
          <p:cNvPr id="6146" name="Text Box 2"/>
          <p:cNvSpPr txBox="1">
            <a:spLocks noChangeArrowheads="1"/>
          </p:cNvSpPr>
          <p:nvPr/>
        </p:nvSpPr>
        <p:spPr bwMode="auto">
          <a:xfrm>
            <a:off x="441325" y="1031875"/>
            <a:ext cx="9234488" cy="588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/>
          <a:lstStyle>
            <a:lvl1pPr marL="395288" indent="-27305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marL="579438" indent="-457200" hangingPunct="1">
              <a:lnSpc>
                <a:spcPct val="100000"/>
              </a:lnSpc>
              <a:spcBef>
                <a:spcPts val="563"/>
              </a:spcBef>
              <a:buClr>
                <a:schemeClr val="tx1"/>
              </a:buClr>
              <a:buSzPct val="70000"/>
              <a:buFont typeface="Arial" charset="0"/>
              <a:buChar char="•"/>
            </a:pPr>
            <a:r>
              <a:rPr lang="en-US" sz="2800" dirty="0" smtClean="0">
                <a:cs typeface="ＭＳ Ｐゴシック" charset="0"/>
              </a:rPr>
              <a:t>Introduction</a:t>
            </a:r>
          </a:p>
          <a:p>
            <a:pPr marL="579438" indent="-457200" hangingPunct="1">
              <a:lnSpc>
                <a:spcPct val="100000"/>
              </a:lnSpc>
              <a:spcBef>
                <a:spcPts val="563"/>
              </a:spcBef>
              <a:buClr>
                <a:schemeClr val="tx1"/>
              </a:buClr>
              <a:buSzPct val="70000"/>
              <a:buFont typeface="Arial" charset="0"/>
              <a:buChar char="•"/>
            </a:pPr>
            <a:r>
              <a:rPr lang="en-US" sz="2800" dirty="0" smtClean="0">
                <a:cs typeface="ＭＳ Ｐゴシック" charset="0"/>
              </a:rPr>
              <a:t>Previous Work</a:t>
            </a:r>
            <a:endParaRPr lang="en-US" sz="2800" dirty="0">
              <a:cs typeface="ＭＳ Ｐゴシック" charset="0"/>
            </a:endParaRPr>
          </a:p>
          <a:p>
            <a:pPr marL="579438" indent="-457200" hangingPunct="1">
              <a:lnSpc>
                <a:spcPct val="100000"/>
              </a:lnSpc>
              <a:spcBef>
                <a:spcPts val="563"/>
              </a:spcBef>
              <a:buClr>
                <a:schemeClr val="tx1"/>
              </a:buClr>
              <a:buSzPct val="70000"/>
              <a:buFont typeface="Arial" charset="0"/>
              <a:buChar char="•"/>
            </a:pPr>
            <a:r>
              <a:rPr lang="en-US" sz="2800" dirty="0">
                <a:cs typeface="ＭＳ Ｐゴシック" charset="0"/>
              </a:rPr>
              <a:t>Problem Formulation</a:t>
            </a:r>
          </a:p>
          <a:p>
            <a:pPr marL="579438" indent="-457200" hangingPunct="1">
              <a:lnSpc>
                <a:spcPct val="100000"/>
              </a:lnSpc>
              <a:spcBef>
                <a:spcPts val="563"/>
              </a:spcBef>
              <a:buClr>
                <a:schemeClr val="tx1"/>
              </a:buClr>
              <a:buSzPct val="70000"/>
              <a:buFont typeface="Arial" charset="0"/>
              <a:buChar char="•"/>
            </a:pPr>
            <a:r>
              <a:rPr lang="en-US" sz="2800" dirty="0" smtClean="0">
                <a:cs typeface="ＭＳ Ｐゴシック" charset="0"/>
              </a:rPr>
              <a:t>Stitch </a:t>
            </a:r>
            <a:r>
              <a:rPr lang="en-US" sz="2800" dirty="0">
                <a:cs typeface="ＭＳ Ｐゴシック" charset="0"/>
              </a:rPr>
              <a:t>Aware Detailed Placement</a:t>
            </a:r>
          </a:p>
          <a:p>
            <a:pPr marL="579438" indent="-457200" hangingPunct="1">
              <a:lnSpc>
                <a:spcPct val="100000"/>
              </a:lnSpc>
              <a:spcBef>
                <a:spcPts val="563"/>
              </a:spcBef>
              <a:buClr>
                <a:schemeClr val="tx1"/>
              </a:buClr>
              <a:buSzPct val="70000"/>
              <a:buFont typeface="Arial" charset="0"/>
              <a:buChar char="•"/>
            </a:pPr>
            <a:r>
              <a:rPr lang="en-US" sz="2800" dirty="0">
                <a:cs typeface="ＭＳ Ｐゴシック" charset="0"/>
              </a:rPr>
              <a:t>Experimental Results</a:t>
            </a:r>
          </a:p>
          <a:p>
            <a:pPr marL="579438" indent="-457200" hangingPunct="1">
              <a:lnSpc>
                <a:spcPct val="100000"/>
              </a:lnSpc>
              <a:spcBef>
                <a:spcPts val="563"/>
              </a:spcBef>
              <a:buClr>
                <a:schemeClr val="tx1"/>
              </a:buClr>
              <a:buSzPct val="70000"/>
              <a:buFont typeface="Arial" charset="0"/>
              <a:buChar char="•"/>
            </a:pPr>
            <a:r>
              <a:rPr lang="en-US" sz="2800" dirty="0">
                <a:cs typeface="ＭＳ Ｐゴシック" charset="0"/>
              </a:rPr>
              <a:t>Conclusion</a:t>
            </a:r>
          </a:p>
        </p:txBody>
      </p:sp>
      <p:sp>
        <p:nvSpPr>
          <p:cNvPr id="6147" name="Text Box 3"/>
          <p:cNvSpPr txBox="1">
            <a:spLocks noChangeArrowheads="1"/>
          </p:cNvSpPr>
          <p:nvPr/>
        </p:nvSpPr>
        <p:spPr bwMode="auto">
          <a:xfrm>
            <a:off x="-11798300" y="-11798300"/>
            <a:ext cx="11799888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US">
                <a:cs typeface="DejaVu Sans" charset="0"/>
              </a:rPr>
              <a:t>8/31/15</a:t>
            </a:r>
          </a:p>
        </p:txBody>
      </p:sp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-11798300" y="-11798300"/>
            <a:ext cx="11799888" cy="1179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90000" tIns="45000" rIns="90000" bIns="45000"/>
          <a:lstStyle>
            <a:lvl1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1pPr>
            <a:lvl2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2pPr>
            <a:lvl3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3pPr>
            <a:lvl4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4pPr>
            <a:lvl5pPr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5pPr>
            <a:lvl6pPr marL="25146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6pPr>
            <a:lvl7pPr marL="29718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7pPr>
            <a:lvl8pPr marL="34290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8pPr>
            <a:lvl9pPr marL="3886200" indent="-2286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  <a:tab pos="5791200" algn="l"/>
                <a:tab pos="6515100" algn="l"/>
                <a:tab pos="7239000" algn="l"/>
                <a:tab pos="7962900" algn="l"/>
                <a:tab pos="8686800" algn="l"/>
                <a:tab pos="9410700" algn="l"/>
                <a:tab pos="10134600" algn="l"/>
                <a:tab pos="10858500" algn="l"/>
                <a:tab pos="11582400" algn="l"/>
              </a:tabLst>
              <a:defRPr>
                <a:solidFill>
                  <a:srgbClr val="000000"/>
                </a:solidFill>
                <a:latin typeface="Arial" charset="0"/>
                <a:ea typeface="ＭＳ Ｐゴシック" charset="0"/>
                <a:cs typeface="WenQuanYi Zen Hei" charset="0"/>
              </a:defRPr>
            </a:lvl9pPr>
          </a:lstStyle>
          <a:p>
            <a:pPr hangingPunct="1">
              <a:lnSpc>
                <a:spcPct val="100000"/>
              </a:lnSpc>
            </a:pPr>
            <a:fld id="{B3B0F4AA-A680-9A48-A4F7-12ECD3931A02}" type="slidenum">
              <a:rPr lang="en-US">
                <a:cs typeface="DejaVu Sans" charset="0"/>
              </a:rPr>
              <a:pPr hangingPunct="1">
                <a:lnSpc>
                  <a:spcPct val="100000"/>
                </a:lnSpc>
              </a:pPr>
              <a:t>2</a:t>
            </a:fld>
            <a:endParaRPr lang="en-US">
              <a:cs typeface="DejaVu Sans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smtClean="0">
                <a:solidFill>
                  <a:srgbClr val="333399"/>
                </a:solidFill>
                <a:latin typeface="Arial Black" charset="0"/>
              </a:rPr>
              <a:t>Experimental Environment </a:t>
            </a:r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Implemented in C++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8-Core 3.4GHz Linux server with 32GB RAM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ICCAD 2014 contest benchmark 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dirty="0" smtClean="0"/>
              <a:t>Mapped to </a:t>
            </a:r>
            <a:r>
              <a:rPr lang="en-US" dirty="0" err="1" smtClean="0"/>
              <a:t>Nangate</a:t>
            </a:r>
            <a:r>
              <a:rPr lang="en-US" dirty="0" smtClean="0"/>
              <a:t> 15nm Standard Cell Library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dirty="0" smtClean="0"/>
              <a:t>Legalized with </a:t>
            </a:r>
            <a:r>
              <a:rPr lang="en-US" dirty="0" err="1" smtClean="0"/>
              <a:t>RippleDP</a:t>
            </a:r>
            <a:r>
              <a:rPr lang="en-US" dirty="0" smtClean="0"/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[Chow+,</a:t>
            </a:r>
            <a:r>
              <a:rPr lang="en-US" dirty="0" smtClean="0">
                <a:solidFill>
                  <a:srgbClr val="00D3AA"/>
                </a:solidFill>
              </a:rPr>
              <a:t>ISPD’14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20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0846172"/>
              </p:ext>
            </p:extLst>
          </p:nvPr>
        </p:nvGraphicFramePr>
        <p:xfrm>
          <a:off x="1518058" y="4016679"/>
          <a:ext cx="6954611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51117"/>
                <a:gridCol w="1551007"/>
                <a:gridCol w="1516284"/>
                <a:gridCol w="1736203"/>
              </a:tblGrid>
              <a:tr h="334186">
                <a:tc>
                  <a:txBody>
                    <a:bodyPr/>
                    <a:lstStyle/>
                    <a:p>
                      <a:r>
                        <a:rPr lang="en-US" dirty="0" smtClean="0"/>
                        <a:t>Design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#cells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#nets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#blockages</a:t>
                      </a:r>
                      <a:endParaRPr lang="en-US" dirty="0"/>
                    </a:p>
                  </a:txBody>
                  <a:tcPr/>
                </a:tc>
              </a:tr>
              <a:tr h="334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vga_lcd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165K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34186">
                <a:tc>
                  <a:txBody>
                    <a:bodyPr/>
                    <a:lstStyle/>
                    <a:p>
                      <a:r>
                        <a:rPr lang="en-US" dirty="0" smtClean="0"/>
                        <a:t>b19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219K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219K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34186">
                <a:tc>
                  <a:txBody>
                    <a:bodyPr/>
                    <a:lstStyle/>
                    <a:p>
                      <a:r>
                        <a:rPr lang="en-US" dirty="0" smtClean="0"/>
                        <a:t>leon3mp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649K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649K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34186">
                <a:tc>
                  <a:txBody>
                    <a:bodyPr/>
                    <a:lstStyle/>
                    <a:p>
                      <a:r>
                        <a:rPr lang="en-US" dirty="0" smtClean="0"/>
                        <a:t>leon2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794K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795K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</a:tr>
              <a:tr h="334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mgc_edit_dist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131K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133K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13</a:t>
                      </a:r>
                      <a:endParaRPr lang="en-US" dirty="0"/>
                    </a:p>
                  </a:txBody>
                  <a:tcPr/>
                </a:tc>
              </a:tr>
              <a:tr h="334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mgc_matrix_mult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155K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159K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</a:tr>
              <a:tr h="334186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netcard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959K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961K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12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1639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333399"/>
                </a:solidFill>
                <a:latin typeface="Arial Black" charset="0"/>
              </a:rPr>
              <a:t>Experimental </a:t>
            </a:r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Results</a:t>
            </a:r>
            <a:endParaRPr lang="en-US" sz="3200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CB65E69-76BC-1F4F-B582-4D46E162D3B7}" type="slidenum">
              <a:rPr lang="en-US" smtClean="0"/>
              <a:pPr/>
              <a:t>21</a:t>
            </a:fld>
            <a:endParaRPr lang="en-US"/>
          </a:p>
        </p:txBody>
      </p:sp>
      <p:grpSp>
        <p:nvGrpSpPr>
          <p:cNvPr id="6" name="Group 5"/>
          <p:cNvGrpSpPr/>
          <p:nvPr/>
        </p:nvGrpSpPr>
        <p:grpSpPr>
          <a:xfrm>
            <a:off x="202292" y="1181561"/>
            <a:ext cx="9644948" cy="4022183"/>
            <a:chOff x="202292" y="1181561"/>
            <a:chExt cx="9644948" cy="4022183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95154" y="1868957"/>
              <a:ext cx="4752086" cy="331838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292" y="1852553"/>
              <a:ext cx="4812665" cy="3351191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300710" y="1181561"/>
              <a:ext cx="3273653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err="1" smtClean="0"/>
                <a:t>Wirelength</a:t>
              </a:r>
              <a:r>
                <a:rPr lang="en-US" sz="2000" dirty="0" smtClean="0"/>
                <a:t> Improvement %</a:t>
              </a:r>
              <a:endParaRPr lang="en-US" sz="2000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921039" y="1181561"/>
              <a:ext cx="2222083" cy="3785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Final Stitch Errors</a:t>
              </a:r>
              <a:endParaRPr lang="en-US" sz="2000" dirty="0"/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338319" y="5500255"/>
            <a:ext cx="8257389" cy="951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/>
              <a:t>Init.</a:t>
            </a:r>
            <a:r>
              <a:rPr lang="en-US" sz="2000" dirty="0" smtClean="0"/>
              <a:t>: initial input placement</a:t>
            </a:r>
          </a:p>
          <a:p>
            <a:r>
              <a:rPr lang="en-US" sz="2000" dirty="0" smtClean="0"/>
              <a:t>SR: single row algorithm only</a:t>
            </a:r>
          </a:p>
          <a:p>
            <a:r>
              <a:rPr lang="en-US" sz="2000" dirty="0" smtClean="0"/>
              <a:t>Full Flow: apply full flow including single row algorithm and global swap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2861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Runtime Comparison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1325" y="1031875"/>
            <a:ext cx="9232900" cy="713798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Full flow is slightly slower than SR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dirty="0" smtClean="0"/>
              <a:t>Only apply to regions still containing stitch errors 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CB65E69-76BC-1F4F-B582-4D46E162D3B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1117" y="2818793"/>
            <a:ext cx="6347460" cy="43827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01871" y="2312040"/>
            <a:ext cx="1776448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Runtime (s)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429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Conclusion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Methodology to handle e-beam stitch errors during detailed placement stage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A linear time single row algorithm with highly-adaptable objective functions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Better EBL friendliness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Future work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dirty="0" smtClean="0"/>
              <a:t>Consider interaction between placement and routing for EBL friendliness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6CB65E69-76BC-1F4F-B582-4D46E162D3B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76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1806" y="2976562"/>
            <a:ext cx="9117013" cy="787400"/>
          </a:xfrm>
        </p:spPr>
        <p:txBody>
          <a:bodyPr/>
          <a:lstStyle/>
          <a:p>
            <a:pPr algn="ctr"/>
            <a:r>
              <a:rPr lang="en-US" sz="5400" dirty="0" smtClean="0"/>
              <a:t>Thanks</a:t>
            </a:r>
            <a:endParaRPr lang="en-US" sz="54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080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2434" y="1683295"/>
            <a:ext cx="7447305" cy="575473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3568" y="2286000"/>
            <a:ext cx="3492042" cy="45191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25" y="1031875"/>
            <a:ext cx="9232900" cy="742334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smtClean="0"/>
              <a:t>Technology Scaling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00407" y="6716662"/>
            <a:ext cx="189026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[Courtesy ITRS]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22830" y="5956299"/>
            <a:ext cx="9758149" cy="376257"/>
          </a:xfrm>
          <a:prstGeom prst="roundRect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57200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effectLst/>
              <a:latin typeface="Arial" charset="0"/>
              <a:ea typeface="ＭＳ Ｐゴシック" charset="0"/>
              <a:cs typeface="WenQuanYi Zen He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72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E-Beam Lithography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25" y="1031875"/>
            <a:ext cx="9232900" cy="1631812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Direct-write or mask?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104" y="2011680"/>
            <a:ext cx="8154092" cy="443138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646026" y="6713316"/>
            <a:ext cx="3018775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2"/>
                </a:solidFill>
              </a:rPr>
              <a:t>[Courtesy E-beam Initiative]</a:t>
            </a:r>
            <a:endParaRPr lang="en-US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281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Multiple E-Beam Lithography </a:t>
            </a:r>
            <a:endParaRPr lang="en-US" sz="3200" dirty="0">
              <a:solidFill>
                <a:srgbClr val="333399"/>
              </a:solidFill>
              <a:latin typeface="Arial Black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Massively-Parallel e-beam writing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dirty="0" smtClean="0"/>
              <a:t>Each stripe has width of 50~200 microns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dirty="0" smtClean="0"/>
              <a:t>Stitching region has a width around 15nm </a:t>
            </a:r>
            <a:r>
              <a:rPr lang="en-US" dirty="0" smtClean="0">
                <a:solidFill>
                  <a:schemeClr val="bg2"/>
                </a:solidFill>
              </a:rPr>
              <a:t>[Berg+,</a:t>
            </a:r>
            <a:r>
              <a:rPr lang="en-US" dirty="0" smtClean="0">
                <a:solidFill>
                  <a:srgbClr val="00D3AA"/>
                </a:solidFill>
              </a:rPr>
              <a:t>SPIE’11</a:t>
            </a:r>
            <a:r>
              <a:rPr lang="en-US" dirty="0" smtClean="0">
                <a:solidFill>
                  <a:schemeClr val="bg2"/>
                </a:solidFill>
              </a:rPr>
              <a:t>]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dirty="0" smtClean="0"/>
              <a:t>Field stitching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3605" y="3139259"/>
            <a:ext cx="2715167" cy="327183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060294" y="6555074"/>
            <a:ext cx="2087431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[Fang+,</a:t>
            </a:r>
            <a:r>
              <a:rPr lang="en-US" sz="2000" dirty="0" smtClean="0">
                <a:solidFill>
                  <a:srgbClr val="00D3AA"/>
                </a:solidFill>
              </a:rPr>
              <a:t>DAC’13</a:t>
            </a:r>
            <a:r>
              <a:rPr lang="en-US" sz="2000" dirty="0" smtClean="0">
                <a:solidFill>
                  <a:schemeClr val="bg2"/>
                </a:solidFill>
              </a:rPr>
              <a:t>]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14" name="Picture 3"/>
          <p:cNvPicPr>
            <a:picLocks noChangeAspect="1" noChangeArrowheads="1"/>
          </p:cNvPicPr>
          <p:nvPr/>
        </p:nvPicPr>
        <p:blipFill rotWithShape="1">
          <a:blip r:embed="rId4" cstate="print"/>
          <a:srcRect l="1" r="37232"/>
          <a:stretch/>
        </p:blipFill>
        <p:spPr bwMode="auto">
          <a:xfrm rot="16200000">
            <a:off x="5490014" y="3776023"/>
            <a:ext cx="2194560" cy="2808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文字方塊 184"/>
          <p:cNvSpPr txBox="1"/>
          <p:nvPr/>
        </p:nvSpPr>
        <p:spPr>
          <a:xfrm>
            <a:off x="4838689" y="6519866"/>
            <a:ext cx="3605474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 smtClean="0"/>
              <a:t>MAPPER Lithography System</a:t>
            </a:r>
          </a:p>
        </p:txBody>
      </p:sp>
    </p:spTree>
    <p:extLst>
      <p:ext uri="{BB962C8B-B14F-4D97-AF65-F5344CB8AC3E}">
        <p14:creationId xmlns:p14="http://schemas.microsoft.com/office/powerpoint/2010/main" val="1330829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Field Stitching</a:t>
            </a:r>
            <a:endParaRPr lang="en-US" sz="3200" dirty="0">
              <a:solidFill>
                <a:srgbClr val="333399"/>
              </a:solidFill>
              <a:latin typeface="Arial Black" charset="0"/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41325" y="1031875"/>
            <a:ext cx="9232900" cy="1151767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SEM figures showing stitches at boundaries of beam stripes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75" y="2570605"/>
            <a:ext cx="4550918" cy="31663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4775" y="2226550"/>
            <a:ext cx="4256532" cy="37231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74460" y="6223380"/>
            <a:ext cx="973343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Holes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892119" y="6223380"/>
            <a:ext cx="922047" cy="435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Lines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46546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Previous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1325" y="1031874"/>
            <a:ext cx="9232900" cy="5449607"/>
          </a:xfrm>
        </p:spPr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Stitch aware routing for MEBL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dirty="0" smtClean="0">
                <a:solidFill>
                  <a:schemeClr val="bg2"/>
                </a:solidFill>
              </a:rPr>
              <a:t>[Fang+,</a:t>
            </a:r>
            <a:r>
              <a:rPr lang="en-US" dirty="0" smtClean="0">
                <a:solidFill>
                  <a:srgbClr val="00D3AA"/>
                </a:solidFill>
              </a:rPr>
              <a:t>DAC’13</a:t>
            </a:r>
            <a:r>
              <a:rPr lang="en-US" dirty="0" smtClean="0">
                <a:solidFill>
                  <a:schemeClr val="bg2"/>
                </a:solidFill>
              </a:rPr>
              <a:t>], [Liu+,</a:t>
            </a:r>
            <a:r>
              <a:rPr lang="en-US" dirty="0" smtClean="0">
                <a:solidFill>
                  <a:srgbClr val="00D3AA"/>
                </a:solidFill>
              </a:rPr>
              <a:t>TCAD’15</a:t>
            </a:r>
            <a:r>
              <a:rPr lang="en-US" dirty="0" smtClean="0">
                <a:solidFill>
                  <a:schemeClr val="bg2"/>
                </a:solidFill>
              </a:rPr>
              <a:t>]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TPL aware placement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[Yu</a:t>
            </a:r>
            <a:r>
              <a:rPr lang="en-US" dirty="0" smtClean="0">
                <a:solidFill>
                  <a:schemeClr val="bg2"/>
                </a:solidFill>
              </a:rPr>
              <a:t>+,</a:t>
            </a:r>
            <a:r>
              <a:rPr lang="en-US" dirty="0" smtClean="0">
                <a:solidFill>
                  <a:srgbClr val="00D3AA"/>
                </a:solidFill>
              </a:rPr>
              <a:t>TCAD’15</a:t>
            </a:r>
            <a:r>
              <a:rPr lang="en-US" dirty="0">
                <a:solidFill>
                  <a:schemeClr val="bg2"/>
                </a:solidFill>
              </a:rPr>
              <a:t>], [Kuang</a:t>
            </a:r>
            <a:r>
              <a:rPr lang="en-US" dirty="0" smtClean="0">
                <a:solidFill>
                  <a:schemeClr val="bg2"/>
                </a:solidFill>
              </a:rPr>
              <a:t>+,</a:t>
            </a:r>
            <a:r>
              <a:rPr lang="en-US" dirty="0" smtClean="0">
                <a:solidFill>
                  <a:srgbClr val="00D3AA"/>
                </a:solidFill>
              </a:rPr>
              <a:t>TVLSI’15</a:t>
            </a:r>
            <a:r>
              <a:rPr lang="en-US" dirty="0">
                <a:solidFill>
                  <a:schemeClr val="bg2"/>
                </a:solidFill>
              </a:rPr>
              <a:t>], [Chien</a:t>
            </a:r>
            <a:r>
              <a:rPr lang="en-US" dirty="0" smtClean="0">
                <a:solidFill>
                  <a:schemeClr val="bg2"/>
                </a:solidFill>
              </a:rPr>
              <a:t>+,</a:t>
            </a:r>
            <a:r>
              <a:rPr lang="en-US" dirty="0" smtClean="0">
                <a:solidFill>
                  <a:srgbClr val="00D3AA"/>
                </a:solidFill>
              </a:rPr>
              <a:t>TCAD’15</a:t>
            </a:r>
            <a:r>
              <a:rPr lang="en-US" dirty="0">
                <a:solidFill>
                  <a:schemeClr val="bg2"/>
                </a:solidFill>
              </a:rPr>
              <a:t>]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[Tian</a:t>
            </a:r>
            <a:r>
              <a:rPr lang="en-US" dirty="0" smtClean="0">
                <a:solidFill>
                  <a:schemeClr val="bg2"/>
                </a:solidFill>
              </a:rPr>
              <a:t>+,</a:t>
            </a:r>
            <a:r>
              <a:rPr lang="en-US" dirty="0" smtClean="0">
                <a:solidFill>
                  <a:srgbClr val="00D3AA"/>
                </a:solidFill>
              </a:rPr>
              <a:t>ICCAD’14</a:t>
            </a:r>
            <a:r>
              <a:rPr lang="en-US" dirty="0">
                <a:solidFill>
                  <a:schemeClr val="bg2"/>
                </a:solidFill>
              </a:rPr>
              <a:t>], [Lin</a:t>
            </a:r>
            <a:r>
              <a:rPr lang="en-US" dirty="0" smtClean="0">
                <a:solidFill>
                  <a:schemeClr val="bg2"/>
                </a:solidFill>
              </a:rPr>
              <a:t>+,</a:t>
            </a:r>
            <a:r>
              <a:rPr lang="en-US" dirty="0" smtClean="0">
                <a:solidFill>
                  <a:srgbClr val="00D3AA"/>
                </a:solidFill>
              </a:rPr>
              <a:t>ISPD’15</a:t>
            </a:r>
            <a:r>
              <a:rPr lang="en-US" dirty="0">
                <a:solidFill>
                  <a:schemeClr val="bg2"/>
                </a:solidFill>
              </a:rPr>
              <a:t>]</a:t>
            </a:r>
          </a:p>
          <a:p>
            <a:pPr marL="857250" lvl="1" indent="-457200">
              <a:buFont typeface="Arial" charset="0"/>
              <a:buChar char="•"/>
            </a:pPr>
            <a:r>
              <a:rPr lang="en-US" dirty="0" smtClean="0"/>
              <a:t>TPL applies </a:t>
            </a:r>
            <a:r>
              <a:rPr lang="en-US" dirty="0" smtClean="0">
                <a:solidFill>
                  <a:srgbClr val="FF9300"/>
                </a:solidFill>
              </a:rPr>
              <a:t>different</a:t>
            </a:r>
            <a:r>
              <a:rPr lang="en-US" dirty="0" smtClean="0"/>
              <a:t> constraint to placement from MEBL</a:t>
            </a:r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No placement algorithm addressing MEBL stitch constraint yet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678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Stitch Errors</a:t>
            </a:r>
            <a:endParaRPr lang="en-US" sz="2800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charset="0"/>
              <a:buChar char="•"/>
            </a:pPr>
            <a:r>
              <a:rPr lang="en-US" dirty="0" smtClean="0"/>
              <a:t>Defects on </a:t>
            </a:r>
            <a:r>
              <a:rPr lang="en-US" dirty="0" err="1" smtClean="0"/>
              <a:t>vias</a:t>
            </a:r>
            <a:r>
              <a:rPr lang="en-US" dirty="0" smtClean="0"/>
              <a:t> and vertical wires</a:t>
            </a:r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buFont typeface="Arial" charset="0"/>
              <a:buChar char="•"/>
            </a:pPr>
            <a:endParaRPr lang="en-US" dirty="0"/>
          </a:p>
          <a:p>
            <a:pPr marL="457200" indent="-457200">
              <a:buFont typeface="Arial" charset="0"/>
              <a:buChar char="•"/>
            </a:pPr>
            <a:endParaRPr lang="en-US" dirty="0" smtClean="0"/>
          </a:p>
          <a:p>
            <a:pPr marL="457200" indent="-457200">
              <a:buFont typeface="Arial" charset="0"/>
              <a:buChar char="•"/>
            </a:pPr>
            <a:r>
              <a:rPr lang="en-US" dirty="0" smtClean="0"/>
              <a:t>Defects on short polygons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626450" y="6619872"/>
            <a:ext cx="2315057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2"/>
                </a:solidFill>
              </a:rPr>
              <a:t>[Fang+,</a:t>
            </a:r>
            <a:r>
              <a:rPr lang="en-US" sz="2000" dirty="0" smtClean="0">
                <a:solidFill>
                  <a:srgbClr val="00D3AA"/>
                </a:solidFill>
              </a:rPr>
              <a:t>DAC2013</a:t>
            </a:r>
            <a:r>
              <a:rPr lang="en-US" sz="2000" dirty="0" smtClean="0">
                <a:solidFill>
                  <a:schemeClr val="bg2"/>
                </a:solidFill>
              </a:rPr>
              <a:t>]</a:t>
            </a:r>
            <a:endParaRPr lang="en-US" sz="2000" dirty="0">
              <a:solidFill>
                <a:schemeClr val="bg2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4345" y="1711586"/>
            <a:ext cx="4013200" cy="24003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070" y="4942211"/>
            <a:ext cx="3759200" cy="158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97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rgbClr val="333399"/>
                </a:solidFill>
                <a:latin typeface="Arial Black" charset="0"/>
              </a:rPr>
              <a:t>Stitch Errors within Standard Cell</a:t>
            </a:r>
            <a:endParaRPr lang="en-US" sz="28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idx="11"/>
          </p:nvPr>
        </p:nvSpPr>
        <p:spPr/>
        <p:txBody>
          <a:bodyPr/>
          <a:lstStyle/>
          <a:p>
            <a:fld id="{CFAB4279-0E4D-FE49-BB86-122ABE5917F4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403" y="1909481"/>
            <a:ext cx="1066800" cy="401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3239" y="1909482"/>
            <a:ext cx="2603500" cy="4013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6999" y="1909481"/>
            <a:ext cx="4457700" cy="4013200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 bwMode="auto">
          <a:xfrm>
            <a:off x="1707776" y="1452282"/>
            <a:ext cx="0" cy="4881282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" name="Straight Connector 9"/>
          <p:cNvCxnSpPr/>
          <p:nvPr/>
        </p:nvCxnSpPr>
        <p:spPr bwMode="auto">
          <a:xfrm>
            <a:off x="6445626" y="1443318"/>
            <a:ext cx="0" cy="4881282"/>
          </a:xfrm>
          <a:prstGeom prst="line">
            <a:avLst/>
          </a:prstGeom>
          <a:solidFill>
            <a:srgbClr val="00B8FF"/>
          </a:solidFill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TextBox 10"/>
          <p:cNvSpPr txBox="1"/>
          <p:nvPr/>
        </p:nvSpPr>
        <p:spPr>
          <a:xfrm>
            <a:off x="11921067" y="1896533"/>
            <a:ext cx="184731" cy="34996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400300" y="6642100"/>
            <a:ext cx="4926349" cy="378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Resolve stitch errors by proper placement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8389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1102E-6 3.61193E-7 L -0.04772 0.0002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94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3622E-7 3.61193E-7 L 0.05512 -0.00042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56" y="-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 Them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 Theme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WenQuanYi Zen Hei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charset="0"/>
          <a:buNone/>
          <a:tabLst/>
          <a:defRPr kumimoji="0" lang="en-GB" sz="1800" b="0" i="0" u="none" strike="noStrike" cap="none" normalizeH="0" baseline="0">
            <a:ln>
              <a:noFill/>
            </a:ln>
            <a:effectLst/>
            <a:latin typeface="Arial" charset="0"/>
            <a:ea typeface="ＭＳ Ｐゴシック" charset="0"/>
            <a:cs typeface="WenQuanYi Zen Hei" charset="0"/>
          </a:defRPr>
        </a:defPPr>
      </a:lstStyle>
    </a:lnDef>
  </a:objectDefaults>
  <a:extraClrSchemeLst>
    <a:extraClrScheme>
      <a:clrScheme name="Office Them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6659</TotalTime>
  <Words>756</Words>
  <Application>Microsoft Macintosh PowerPoint</Application>
  <PresentationFormat>Custom</PresentationFormat>
  <Paragraphs>222</Paragraphs>
  <Slides>24</Slides>
  <Notes>23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Arial Black</vt:lpstr>
      <vt:lpstr>Calibri</vt:lpstr>
      <vt:lpstr>Cambria Math</vt:lpstr>
      <vt:lpstr>DejaVu Sans</vt:lpstr>
      <vt:lpstr>ＭＳ Ｐゴシック</vt:lpstr>
      <vt:lpstr>Times New Roman</vt:lpstr>
      <vt:lpstr>WenQuanYi Zen Hei</vt:lpstr>
      <vt:lpstr>Wingdings</vt:lpstr>
      <vt:lpstr>Arial</vt:lpstr>
      <vt:lpstr>Office Theme</vt:lpstr>
      <vt:lpstr>Office Theme</vt:lpstr>
      <vt:lpstr>Stitch Aware Detailed Placement for Multiple E-Beam Lithography</vt:lpstr>
      <vt:lpstr>Outline</vt:lpstr>
      <vt:lpstr>Introduction</vt:lpstr>
      <vt:lpstr>E-Beam Lithography</vt:lpstr>
      <vt:lpstr>Multiple E-Beam Lithography </vt:lpstr>
      <vt:lpstr>Field Stitching</vt:lpstr>
      <vt:lpstr>Previous Work</vt:lpstr>
      <vt:lpstr>Stitch Errors</vt:lpstr>
      <vt:lpstr>Stitch Errors within Standard Cell</vt:lpstr>
      <vt:lpstr>Dangerous Site Representation</vt:lpstr>
      <vt:lpstr>Problem Formulation</vt:lpstr>
      <vt:lpstr>Single Row Placement &amp; Previous Work</vt:lpstr>
      <vt:lpstr>Single Row Placement</vt:lpstr>
      <vt:lpstr>Single Row Placement</vt:lpstr>
      <vt:lpstr>Speedup with Pruning Techniques</vt:lpstr>
      <vt:lpstr>Speedup with Pruning Techniques</vt:lpstr>
      <vt:lpstr>Effectiveness of Speedup Techniques</vt:lpstr>
      <vt:lpstr>Resolve Stitch Errors in Dense Regions</vt:lpstr>
      <vt:lpstr>Overall Flow</vt:lpstr>
      <vt:lpstr>Experimental Environment Setup</vt:lpstr>
      <vt:lpstr>Experimental Results</vt:lpstr>
      <vt:lpstr>Runtime Comparison</vt:lpstr>
      <vt:lpstr>Conclusion</vt:lpstr>
      <vt:lpstr>Thanks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Triple Patterning Aware Detailed Placement Toward Zero Cross-Row Middle-of-Line Conflict</dc:title>
  <dc:creator>Yibo Lin</dc:creator>
  <cp:lastModifiedBy>Yibo Lin</cp:lastModifiedBy>
  <cp:revision>324</cp:revision>
  <cp:lastPrinted>2016-01-14T16:58:29Z</cp:lastPrinted>
  <dcterms:created xsi:type="dcterms:W3CDTF">2015-08-31T15:42:27Z</dcterms:created>
  <dcterms:modified xsi:type="dcterms:W3CDTF">2016-01-25T16:16:14Z</dcterms:modified>
</cp:coreProperties>
</file>